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8" r:id="rId2"/>
  </p:sldMasterIdLst>
  <p:notesMasterIdLst>
    <p:notesMasterId r:id="rId12"/>
  </p:notesMasterIdLst>
  <p:sldIdLst>
    <p:sldId id="271" r:id="rId3"/>
    <p:sldId id="264" r:id="rId4"/>
    <p:sldId id="265" r:id="rId5"/>
    <p:sldId id="266" r:id="rId6"/>
    <p:sldId id="267" r:id="rId7"/>
    <p:sldId id="272" r:id="rId8"/>
    <p:sldId id="268" r:id="rId9"/>
    <p:sldId id="269" r:id="rId10"/>
    <p:sldId id="270"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6" autoAdjust="0"/>
    <p:restoredTop sz="94660"/>
  </p:normalViewPr>
  <p:slideViewPr>
    <p:cSldViewPr snapToGrid="0">
      <p:cViewPr varScale="1">
        <p:scale>
          <a:sx n="60" d="100"/>
          <a:sy n="60" d="100"/>
        </p:scale>
        <p:origin x="72" y="869"/>
      </p:cViewPr>
      <p:guideLst/>
    </p:cSldViewPr>
  </p:slideViewPr>
  <p:notesTextViewPr>
    <p:cViewPr>
      <p:scale>
        <a:sx n="1" d="1"/>
        <a:sy n="1" d="1"/>
      </p:scale>
      <p:origin x="0" y="0"/>
    </p:cViewPr>
  </p:notesTextViewPr>
  <p:notesViewPr>
    <p:cSldViewPr snapToGrid="0">
      <p:cViewPr varScale="1">
        <p:scale>
          <a:sx n="72" d="100"/>
          <a:sy n="72" d="100"/>
        </p:scale>
        <p:origin x="2400" y="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AB54AC5-A936-4165-83AB-BA6C529754BC}" type="datetimeFigureOut">
              <a:rPr lang="en-US" smtClean="0"/>
              <a:t>8/24/2017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786F107-F950-4D02-94CB-3ADBE9BA3E3F}" type="slidenum">
              <a:rPr lang="en-US" smtClean="0"/>
              <a:t>‹#›</a:t>
            </a:fld>
            <a:endParaRPr lang="en-US"/>
          </a:p>
        </p:txBody>
      </p:sp>
    </p:spTree>
    <p:extLst>
      <p:ext uri="{BB962C8B-B14F-4D97-AF65-F5344CB8AC3E}">
        <p14:creationId xmlns:p14="http://schemas.microsoft.com/office/powerpoint/2010/main" val="2658639465"/>
      </p:ext>
    </p:extLst>
  </p:cSld>
  <p:clrMap bg1="lt1" tx1="dk1" bg2="lt2" tx2="dk2" accent1="accent1" accent2="accent2" accent3="accent3" accent4="accent4" accent5="accent5" accent6="accent6" hlink="hlink" folHlink="folHlink"/>
  <p:notesStyle>
    <a:lvl1pPr marL="0" algn="l" defTabSz="914400" rtl="0" eaLnBrk="1" latinLnBrk="0" hangingPunct="1">
      <a:defRPr sz="20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Part 2 of our online grant application tutorial. This session covers completing and submitting the grant application. </a:t>
            </a:r>
            <a:endParaRPr lang="en-US" dirty="0"/>
          </a:p>
        </p:txBody>
      </p:sp>
      <p:sp>
        <p:nvSpPr>
          <p:cNvPr id="4" name="Slide Number Placeholder 3"/>
          <p:cNvSpPr>
            <a:spLocks noGrp="1"/>
          </p:cNvSpPr>
          <p:nvPr>
            <p:ph type="sldNum" sz="quarter" idx="10"/>
          </p:nvPr>
        </p:nvSpPr>
        <p:spPr/>
        <p:txBody>
          <a:bodyPr/>
          <a:lstStyle/>
          <a:p>
            <a:fld id="{5786F107-F950-4D02-94CB-3ADBE9BA3E3F}" type="slidenum">
              <a:rPr lang="en-US" smtClean="0"/>
              <a:t>1</a:t>
            </a:fld>
            <a:endParaRPr lang="en-US"/>
          </a:p>
        </p:txBody>
      </p:sp>
    </p:spTree>
    <p:extLst>
      <p:ext uri="{BB962C8B-B14F-4D97-AF65-F5344CB8AC3E}">
        <p14:creationId xmlns:p14="http://schemas.microsoft.com/office/powerpoint/2010/main" val="3069529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Log into your user account or return to your “dashboard.”</a:t>
            </a:r>
          </a:p>
          <a:p>
            <a:r>
              <a:rPr lang="en-US" sz="1800" dirty="0" smtClean="0"/>
              <a:t>If the grant cycle is open, the process </a:t>
            </a:r>
            <a:r>
              <a:rPr lang="en-US" sz="1800" dirty="0" err="1" smtClean="0"/>
              <a:t>wil</a:t>
            </a:r>
            <a:r>
              <a:rPr lang="en-US" sz="1800" dirty="0" smtClean="0"/>
              <a:t> automatically appear on your dashboard</a:t>
            </a:r>
          </a:p>
          <a:p>
            <a:r>
              <a:rPr lang="en-US" sz="1800" dirty="0" smtClean="0"/>
              <a:t>Please NOTE: there may be more than one grant or scholarship process open at the same time- be sure to select the correct process. </a:t>
            </a:r>
          </a:p>
          <a:p>
            <a:r>
              <a:rPr lang="en-US" sz="1800" dirty="0" smtClean="0"/>
              <a:t>There are 2 options prior to starting your grant application. You can preview the application- this is highly recommended so your are prepared with answers and all required supporting documentation. There are also character limits set on many of the text boxes and it is helpful to know these limits before starting your application. </a:t>
            </a:r>
            <a:endParaRPr lang="en-US" sz="1800" dirty="0"/>
          </a:p>
        </p:txBody>
      </p:sp>
      <p:sp>
        <p:nvSpPr>
          <p:cNvPr id="4" name="Slide Number Placeholder 3"/>
          <p:cNvSpPr>
            <a:spLocks noGrp="1"/>
          </p:cNvSpPr>
          <p:nvPr>
            <p:ph type="sldNum" sz="quarter" idx="10"/>
          </p:nvPr>
        </p:nvSpPr>
        <p:spPr/>
        <p:txBody>
          <a:bodyPr/>
          <a:lstStyle/>
          <a:p>
            <a:fld id="{5786F107-F950-4D02-94CB-3ADBE9BA3E3F}" type="slidenum">
              <a:rPr lang="en-US" smtClean="0"/>
              <a:t>2</a:t>
            </a:fld>
            <a:endParaRPr lang="en-US"/>
          </a:p>
        </p:txBody>
      </p:sp>
    </p:spTree>
    <p:extLst>
      <p:ext uri="{BB962C8B-B14F-4D97-AF65-F5344CB8AC3E}">
        <p14:creationId xmlns:p14="http://schemas.microsoft.com/office/powerpoint/2010/main" val="852713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Upon entering a grant process, you will see the information page. Confirm again that you are in the correct application process and that your organization and project meet the grant requirements. </a:t>
            </a:r>
          </a:p>
          <a:p>
            <a:r>
              <a:rPr lang="en-US" dirty="0" smtClean="0"/>
              <a:t>On this page you will also find a link to the grant checklist and the budget template. The budget template should be downloaded and saved to your computer to fill out completely with project/program expected income and expenses. You will be required to upload the completed budget in your grant application prior to submission. </a:t>
            </a:r>
            <a:endParaRPr lang="en-US" dirty="0"/>
          </a:p>
        </p:txBody>
      </p:sp>
      <p:sp>
        <p:nvSpPr>
          <p:cNvPr id="4" name="Slide Number Placeholder 3"/>
          <p:cNvSpPr>
            <a:spLocks noGrp="1"/>
          </p:cNvSpPr>
          <p:nvPr>
            <p:ph type="sldNum" sz="quarter" idx="10"/>
          </p:nvPr>
        </p:nvSpPr>
        <p:spPr/>
        <p:txBody>
          <a:bodyPr/>
          <a:lstStyle/>
          <a:p>
            <a:fld id="{5786F107-F950-4D02-94CB-3ADBE9BA3E3F}" type="slidenum">
              <a:rPr lang="en-US" smtClean="0"/>
              <a:t>3</a:t>
            </a:fld>
            <a:endParaRPr lang="en-US"/>
          </a:p>
        </p:txBody>
      </p:sp>
    </p:spTree>
    <p:extLst>
      <p:ext uri="{BB962C8B-B14F-4D97-AF65-F5344CB8AC3E}">
        <p14:creationId xmlns:p14="http://schemas.microsoft.com/office/powerpoint/2010/main" val="2400536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must exit the application process at any time be sure to click “Save application” prior closing the application</a:t>
            </a:r>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5786F107-F950-4D02-94CB-3ADBE9BA3E3F}" type="slidenum">
              <a:rPr lang="en-US" smtClean="0"/>
              <a:t>4</a:t>
            </a:fld>
            <a:endParaRPr lang="en-US"/>
          </a:p>
        </p:txBody>
      </p:sp>
    </p:spTree>
    <p:extLst>
      <p:ext uri="{BB962C8B-B14F-4D97-AF65-F5344CB8AC3E}">
        <p14:creationId xmlns:p14="http://schemas.microsoft.com/office/powerpoint/2010/main" val="790597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receive a confirmation email that confirms your application has been saved. </a:t>
            </a:r>
          </a:p>
          <a:p>
            <a:endParaRPr lang="en-US" dirty="0"/>
          </a:p>
          <a:p>
            <a:r>
              <a:rPr lang="en-US" dirty="0" smtClean="0"/>
              <a:t>You can reenter your application from your user dashboard. </a:t>
            </a:r>
          </a:p>
          <a:p>
            <a:endParaRPr lang="en-US" dirty="0"/>
          </a:p>
        </p:txBody>
      </p:sp>
      <p:sp>
        <p:nvSpPr>
          <p:cNvPr id="4" name="Slide Number Placeholder 3"/>
          <p:cNvSpPr>
            <a:spLocks noGrp="1"/>
          </p:cNvSpPr>
          <p:nvPr>
            <p:ph type="sldNum" sz="quarter" idx="10"/>
          </p:nvPr>
        </p:nvSpPr>
        <p:spPr/>
        <p:txBody>
          <a:bodyPr/>
          <a:lstStyle/>
          <a:p>
            <a:fld id="{5786F107-F950-4D02-94CB-3ADBE9BA3E3F}" type="slidenum">
              <a:rPr lang="en-US" smtClean="0"/>
              <a:t>5</a:t>
            </a:fld>
            <a:endParaRPr lang="en-US"/>
          </a:p>
        </p:txBody>
      </p:sp>
    </p:spTree>
    <p:extLst>
      <p:ext uri="{BB962C8B-B14F-4D97-AF65-F5344CB8AC3E}">
        <p14:creationId xmlns:p14="http://schemas.microsoft.com/office/powerpoint/2010/main" val="1681624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t>
            </a:r>
            <a:r>
              <a:rPr lang="en-US" dirty="0" smtClean="0"/>
              <a:t>your application is complete and all required supporting documentation has been uploaded within your application, click the “Submit Application” button</a:t>
            </a:r>
          </a:p>
          <a:p>
            <a:endParaRPr lang="en-US" dirty="0"/>
          </a:p>
          <a:p>
            <a:endParaRPr lang="en-US" dirty="0"/>
          </a:p>
        </p:txBody>
      </p:sp>
      <p:sp>
        <p:nvSpPr>
          <p:cNvPr id="4" name="Slide Number Placeholder 3"/>
          <p:cNvSpPr>
            <a:spLocks noGrp="1"/>
          </p:cNvSpPr>
          <p:nvPr>
            <p:ph type="sldNum" sz="quarter" idx="10"/>
          </p:nvPr>
        </p:nvSpPr>
        <p:spPr/>
        <p:txBody>
          <a:bodyPr/>
          <a:lstStyle/>
          <a:p>
            <a:fld id="{5786F107-F950-4D02-94CB-3ADBE9BA3E3F}"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182343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receive a confirmation email that your application has been successfully submitted.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786F107-F950-4D02-94CB-3ADBE9BA3E3F}" type="slidenum">
              <a:rPr lang="en-US" smtClean="0"/>
              <a:t>7</a:t>
            </a:fld>
            <a:endParaRPr lang="en-US"/>
          </a:p>
        </p:txBody>
      </p:sp>
    </p:spTree>
    <p:extLst>
      <p:ext uri="{BB962C8B-B14F-4D97-AF65-F5344CB8AC3E}">
        <p14:creationId xmlns:p14="http://schemas.microsoft.com/office/powerpoint/2010/main" val="4049616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Submitted application can no longer be edited but can be viewed at anytime from your user dashboard. </a:t>
            </a:r>
          </a:p>
          <a:p>
            <a:endParaRPr lang="en-US" dirty="0"/>
          </a:p>
          <a:p>
            <a:r>
              <a:rPr lang="en-US" dirty="0" smtClean="0"/>
              <a:t>From your applicant dashboard you can also edit your user profile or organization information by clicking on the pencil icon</a:t>
            </a:r>
            <a:endParaRPr lang="en-US" dirty="0"/>
          </a:p>
        </p:txBody>
      </p:sp>
      <p:sp>
        <p:nvSpPr>
          <p:cNvPr id="4" name="Slide Number Placeholder 3"/>
          <p:cNvSpPr>
            <a:spLocks noGrp="1"/>
          </p:cNvSpPr>
          <p:nvPr>
            <p:ph type="sldNum" sz="quarter" idx="10"/>
          </p:nvPr>
        </p:nvSpPr>
        <p:spPr/>
        <p:txBody>
          <a:bodyPr/>
          <a:lstStyle/>
          <a:p>
            <a:fld id="{5786F107-F950-4D02-94CB-3ADBE9BA3E3F}" type="slidenum">
              <a:rPr lang="en-US" smtClean="0"/>
              <a:t>8</a:t>
            </a:fld>
            <a:endParaRPr lang="en-US"/>
          </a:p>
        </p:txBody>
      </p:sp>
    </p:spTree>
    <p:extLst>
      <p:ext uri="{BB962C8B-B14F-4D97-AF65-F5344CB8AC3E}">
        <p14:creationId xmlns:p14="http://schemas.microsoft.com/office/powerpoint/2010/main" val="51070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have completed the online grants submission tutorial and are ready  to go.</a:t>
            </a:r>
          </a:p>
          <a:p>
            <a:endParaRPr lang="en-US" dirty="0"/>
          </a:p>
          <a:p>
            <a:r>
              <a:rPr lang="en-US" dirty="0" smtClean="0"/>
              <a:t>Good luck!</a:t>
            </a:r>
            <a:endParaRPr lang="en-US" dirty="0"/>
          </a:p>
        </p:txBody>
      </p:sp>
      <p:sp>
        <p:nvSpPr>
          <p:cNvPr id="4" name="Slide Number Placeholder 3"/>
          <p:cNvSpPr>
            <a:spLocks noGrp="1"/>
          </p:cNvSpPr>
          <p:nvPr>
            <p:ph type="sldNum" sz="quarter" idx="10"/>
          </p:nvPr>
        </p:nvSpPr>
        <p:spPr/>
        <p:txBody>
          <a:bodyPr/>
          <a:lstStyle/>
          <a:p>
            <a:fld id="{5786F107-F950-4D02-94CB-3ADBE9BA3E3F}" type="slidenum">
              <a:rPr lang="en-US" smtClean="0"/>
              <a:t>9</a:t>
            </a:fld>
            <a:endParaRPr lang="en-US"/>
          </a:p>
        </p:txBody>
      </p:sp>
    </p:spTree>
    <p:extLst>
      <p:ext uri="{BB962C8B-B14F-4D97-AF65-F5344CB8AC3E}">
        <p14:creationId xmlns:p14="http://schemas.microsoft.com/office/powerpoint/2010/main" val="1473384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8CCD74E-44D3-44C7-B818-C11F32CBF31D}" type="datetimeFigureOut">
              <a:rPr lang="en-US" smtClean="0">
                <a:solidFill>
                  <a:prstClr val="black">
                    <a:tint val="75000"/>
                  </a:prstClr>
                </a:solidFill>
              </a:rPr>
              <a:pPr/>
              <a:t>8/24/2017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A87E58-A2CD-4205-B6C8-D1AF1643061C}"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198581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CCD74E-44D3-44C7-B818-C11F32CBF31D}" type="datetimeFigureOut">
              <a:rPr lang="en-US" smtClean="0">
                <a:solidFill>
                  <a:prstClr val="black">
                    <a:tint val="75000"/>
                  </a:prstClr>
                </a:solidFill>
              </a:rPr>
              <a:pPr/>
              <a:t>8/24/2017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A87E58-A2CD-4205-B6C8-D1AF1643061C}"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3854945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CCD74E-44D3-44C7-B818-C11F32CBF31D}" type="datetimeFigureOut">
              <a:rPr lang="en-US" smtClean="0">
                <a:solidFill>
                  <a:prstClr val="black">
                    <a:tint val="75000"/>
                  </a:prstClr>
                </a:solidFill>
              </a:rPr>
              <a:pPr/>
              <a:t>8/24/2017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A87E58-A2CD-4205-B6C8-D1AF1643061C}" type="slidenum">
              <a:rPr lang="en-US" smtClean="0">
                <a:solidFill>
                  <a:srgbClr val="5FCBEF"/>
                </a:solidFill>
              </a:rPr>
              <a:pPr/>
              <a:t>‹#›</a:t>
            </a:fld>
            <a:endParaRPr lang="en-US">
              <a:solidFill>
                <a:srgbClr val="5FCBEF"/>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2889050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CCD74E-44D3-44C7-B818-C11F32CBF31D}" type="datetimeFigureOut">
              <a:rPr lang="en-US" smtClean="0">
                <a:solidFill>
                  <a:prstClr val="black">
                    <a:tint val="75000"/>
                  </a:prstClr>
                </a:solidFill>
              </a:rPr>
              <a:pPr/>
              <a:t>8/24/2017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A87E58-A2CD-4205-B6C8-D1AF1643061C}"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2033119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CCD74E-44D3-44C7-B818-C11F32CBF31D}" type="datetimeFigureOut">
              <a:rPr lang="en-US" smtClean="0">
                <a:solidFill>
                  <a:prstClr val="black">
                    <a:tint val="75000"/>
                  </a:prstClr>
                </a:solidFill>
              </a:rPr>
              <a:pPr/>
              <a:t>8/24/2017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A87E58-A2CD-4205-B6C8-D1AF1643061C}" type="slidenum">
              <a:rPr lang="en-US" smtClean="0">
                <a:solidFill>
                  <a:srgbClr val="5FCBEF"/>
                </a:solidFill>
              </a:rPr>
              <a:pPr/>
              <a:t>‹#›</a:t>
            </a:fld>
            <a:endParaRPr lang="en-US">
              <a:solidFill>
                <a:srgbClr val="5FCBEF"/>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3748197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CCD74E-44D3-44C7-B818-C11F32CBF31D}" type="datetimeFigureOut">
              <a:rPr lang="en-US" smtClean="0">
                <a:solidFill>
                  <a:prstClr val="black">
                    <a:tint val="75000"/>
                  </a:prstClr>
                </a:solidFill>
              </a:rPr>
              <a:pPr/>
              <a:t>8/24/2017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A87E58-A2CD-4205-B6C8-D1AF1643061C}"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1488256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CCD74E-44D3-44C7-B818-C11F32CBF31D}" type="datetimeFigureOut">
              <a:rPr lang="en-US" smtClean="0">
                <a:solidFill>
                  <a:prstClr val="black">
                    <a:tint val="75000"/>
                  </a:prstClr>
                </a:solidFill>
              </a:rPr>
              <a:pPr/>
              <a:t>8/24/2017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A87E58-A2CD-4205-B6C8-D1AF1643061C}"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4190719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CCD74E-44D3-44C7-B818-C11F32CBF31D}" type="datetimeFigureOut">
              <a:rPr lang="en-US" smtClean="0">
                <a:solidFill>
                  <a:prstClr val="black">
                    <a:tint val="75000"/>
                  </a:prstClr>
                </a:solidFill>
              </a:rPr>
              <a:pPr/>
              <a:t>8/24/2017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A87E58-A2CD-4205-B6C8-D1AF1643061C}"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628427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8CCD74E-44D3-44C7-B818-C11F32CBF31D}" type="datetimeFigureOut">
              <a:rPr lang="en-US" smtClean="0">
                <a:solidFill>
                  <a:prstClr val="black">
                    <a:tint val="75000"/>
                  </a:prstClr>
                </a:solidFill>
              </a:rPr>
              <a:pPr/>
              <a:t>8/24/2017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A87E58-A2CD-4205-B6C8-D1AF1643061C}"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1014062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CCD74E-44D3-44C7-B818-C11F32CBF31D}" type="datetimeFigureOut">
              <a:rPr lang="en-US" smtClean="0">
                <a:solidFill>
                  <a:prstClr val="black">
                    <a:tint val="75000"/>
                  </a:prstClr>
                </a:solidFill>
              </a:rPr>
              <a:pPr/>
              <a:t>8/24/2017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A87E58-A2CD-4205-B6C8-D1AF1643061C}"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4091403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CCD74E-44D3-44C7-B818-C11F32CBF31D}" type="datetimeFigureOut">
              <a:rPr lang="en-US" smtClean="0">
                <a:solidFill>
                  <a:prstClr val="black">
                    <a:tint val="75000"/>
                  </a:prstClr>
                </a:solidFill>
              </a:rPr>
              <a:pPr/>
              <a:t>8/24/2017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A87E58-A2CD-4205-B6C8-D1AF1643061C}"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1343870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CCD74E-44D3-44C7-B818-C11F32CBF31D}" type="datetimeFigureOut">
              <a:rPr lang="en-US" smtClean="0">
                <a:solidFill>
                  <a:prstClr val="black">
                    <a:tint val="75000"/>
                  </a:prstClr>
                </a:solidFill>
              </a:rPr>
              <a:pPr/>
              <a:t>8/24/2017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A87E58-A2CD-4205-B6C8-D1AF1643061C}"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2852834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8CCD74E-44D3-44C7-B818-C11F32CBF31D}" type="datetimeFigureOut">
              <a:rPr lang="en-US" smtClean="0">
                <a:solidFill>
                  <a:prstClr val="black">
                    <a:tint val="75000"/>
                  </a:prstClr>
                </a:solidFill>
              </a:rPr>
              <a:pPr/>
              <a:t>8/24/2017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A87E58-A2CD-4205-B6C8-D1AF1643061C}"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2094343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CCD74E-44D3-44C7-B818-C11F32CBF31D}" type="datetimeFigureOut">
              <a:rPr lang="en-US" smtClean="0">
                <a:solidFill>
                  <a:prstClr val="black">
                    <a:tint val="75000"/>
                  </a:prstClr>
                </a:solidFill>
              </a:rPr>
              <a:pPr/>
              <a:t>8/24/2017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8A87E58-A2CD-4205-B6C8-D1AF1643061C}"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1315628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8CCD74E-44D3-44C7-B818-C11F32CBF31D}" type="datetimeFigureOut">
              <a:rPr lang="en-US" smtClean="0">
                <a:solidFill>
                  <a:prstClr val="black">
                    <a:tint val="75000"/>
                  </a:prstClr>
                </a:solidFill>
              </a:rPr>
              <a:pPr/>
              <a:t>8/24/2017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8A87E58-A2CD-4205-B6C8-D1AF1643061C}"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291635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CD74E-44D3-44C7-B818-C11F32CBF31D}" type="datetimeFigureOut">
              <a:rPr lang="en-US" smtClean="0">
                <a:solidFill>
                  <a:prstClr val="black">
                    <a:tint val="75000"/>
                  </a:prstClr>
                </a:solidFill>
              </a:rPr>
              <a:pPr/>
              <a:t>8/24/2017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8A87E58-A2CD-4205-B6C8-D1AF1643061C}" type="slidenum">
              <a:rPr lang="en-US" smtClean="0">
                <a:solidFill>
                  <a:srgbClr val="5FCBEF"/>
                </a:solidFill>
              </a:rPr>
              <a:pPr/>
              <a:t>‹#›</a:t>
            </a:fld>
            <a:endParaRPr lang="en-US">
              <a:solidFill>
                <a:srgbClr val="5FCBEF"/>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29971" y="5990843"/>
            <a:ext cx="1963628" cy="640958"/>
          </a:xfrm>
          <a:prstGeom prst="rect">
            <a:avLst/>
          </a:prstGeom>
        </p:spPr>
      </p:pic>
    </p:spTree>
    <p:extLst>
      <p:ext uri="{BB962C8B-B14F-4D97-AF65-F5344CB8AC3E}">
        <p14:creationId xmlns:p14="http://schemas.microsoft.com/office/powerpoint/2010/main" val="18387583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CCD74E-44D3-44C7-B818-C11F32CBF31D}" type="datetimeFigureOut">
              <a:rPr lang="en-US" smtClean="0">
                <a:solidFill>
                  <a:prstClr val="black">
                    <a:tint val="75000"/>
                  </a:prstClr>
                </a:solidFill>
              </a:rPr>
              <a:pPr/>
              <a:t>8/24/2017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A87E58-A2CD-4205-B6C8-D1AF1643061C}"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678834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A87E58-A2CD-4205-B6C8-D1AF1643061C}" type="slidenum">
              <a:rPr lang="en-US" smtClean="0">
                <a:solidFill>
                  <a:srgbClr val="5FCBEF"/>
                </a:solidFill>
              </a:rPr>
              <a:pPr/>
              <a:t>‹#›</a:t>
            </a:fld>
            <a:endParaRPr lang="en-US">
              <a:solidFill>
                <a:srgbClr val="5FCBEF"/>
              </a:solidFill>
            </a:endParaRPr>
          </a:p>
        </p:txBody>
      </p:sp>
      <p:sp>
        <p:nvSpPr>
          <p:cNvPr id="5" name="Date Placeholder 4"/>
          <p:cNvSpPr>
            <a:spLocks noGrp="1"/>
          </p:cNvSpPr>
          <p:nvPr>
            <p:ph type="dt" sz="half" idx="10"/>
          </p:nvPr>
        </p:nvSpPr>
        <p:spPr/>
        <p:txBody>
          <a:bodyPr/>
          <a:lstStyle/>
          <a:p>
            <a:fld id="{E8CCD74E-44D3-44C7-B818-C11F32CBF31D}" type="datetimeFigureOut">
              <a:rPr lang="en-US" smtClean="0">
                <a:solidFill>
                  <a:prstClr val="black">
                    <a:tint val="75000"/>
                  </a:prstClr>
                </a:solidFill>
              </a:rPr>
              <a:pPr/>
              <a:t>8/24/2017</a:t>
            </a:fld>
            <a:endParaRPr lang="en-US">
              <a:solidFill>
                <a:prstClr val="black">
                  <a:tint val="75000"/>
                </a:prstClr>
              </a:solidFill>
            </a:endParaRPr>
          </a:p>
        </p:txBody>
      </p:sp>
    </p:spTree>
    <p:extLst>
      <p:ext uri="{BB962C8B-B14F-4D97-AF65-F5344CB8AC3E}">
        <p14:creationId xmlns:p14="http://schemas.microsoft.com/office/powerpoint/2010/main" val="19444925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CCD74E-44D3-44C7-B818-C11F32CBF31D}" type="datetimeFigureOut">
              <a:rPr lang="en-US" smtClean="0">
                <a:solidFill>
                  <a:prstClr val="black">
                    <a:tint val="75000"/>
                  </a:prstClr>
                </a:solidFill>
              </a:rPr>
              <a:pPr/>
              <a:t>8/24/2017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A87E58-A2CD-4205-B6C8-D1AF1643061C}"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3085214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CCD74E-44D3-44C7-B818-C11F32CBF31D}" type="datetimeFigureOut">
              <a:rPr lang="en-US" smtClean="0">
                <a:solidFill>
                  <a:prstClr val="black">
                    <a:tint val="75000"/>
                  </a:prstClr>
                </a:solidFill>
              </a:rPr>
              <a:pPr/>
              <a:t>8/24/2017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A87E58-A2CD-4205-B6C8-D1AF1643061C}" type="slidenum">
              <a:rPr lang="en-US" smtClean="0">
                <a:solidFill>
                  <a:srgbClr val="5FCBEF"/>
                </a:solidFill>
              </a:rPr>
              <a:pPr/>
              <a:t>‹#›</a:t>
            </a:fld>
            <a:endParaRPr lang="en-US">
              <a:solidFill>
                <a:srgbClr val="5FCBEF"/>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7325577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CCD74E-44D3-44C7-B818-C11F32CBF31D}" type="datetimeFigureOut">
              <a:rPr lang="en-US" smtClean="0">
                <a:solidFill>
                  <a:prstClr val="black">
                    <a:tint val="75000"/>
                  </a:prstClr>
                </a:solidFill>
              </a:rPr>
              <a:pPr/>
              <a:t>8/24/2017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A87E58-A2CD-4205-B6C8-D1AF1643061C}"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29156929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CCD74E-44D3-44C7-B818-C11F32CBF31D}" type="datetimeFigureOut">
              <a:rPr lang="en-US" smtClean="0">
                <a:solidFill>
                  <a:prstClr val="black">
                    <a:tint val="75000"/>
                  </a:prstClr>
                </a:solidFill>
              </a:rPr>
              <a:pPr/>
              <a:t>8/24/2017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A87E58-A2CD-4205-B6C8-D1AF1643061C}" type="slidenum">
              <a:rPr lang="en-US" smtClean="0">
                <a:solidFill>
                  <a:srgbClr val="5FCBEF"/>
                </a:solidFill>
              </a:rPr>
              <a:pPr/>
              <a:t>‹#›</a:t>
            </a:fld>
            <a:endParaRPr lang="en-US">
              <a:solidFill>
                <a:srgbClr val="5FCBEF"/>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621075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CCD74E-44D3-44C7-B818-C11F32CBF31D}" type="datetimeFigureOut">
              <a:rPr lang="en-US" smtClean="0">
                <a:solidFill>
                  <a:prstClr val="black">
                    <a:tint val="75000"/>
                  </a:prstClr>
                </a:solidFill>
              </a:rPr>
              <a:pPr/>
              <a:t>8/24/2017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A87E58-A2CD-4205-B6C8-D1AF1643061C}"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17868529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CCD74E-44D3-44C7-B818-C11F32CBF31D}" type="datetimeFigureOut">
              <a:rPr lang="en-US" smtClean="0">
                <a:solidFill>
                  <a:prstClr val="black">
                    <a:tint val="75000"/>
                  </a:prstClr>
                </a:solidFill>
              </a:rPr>
              <a:pPr/>
              <a:t>8/24/2017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A87E58-A2CD-4205-B6C8-D1AF1643061C}"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834457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CCD74E-44D3-44C7-B818-C11F32CBF31D}" type="datetimeFigureOut">
              <a:rPr lang="en-US" smtClean="0">
                <a:solidFill>
                  <a:prstClr val="black">
                    <a:tint val="75000"/>
                  </a:prstClr>
                </a:solidFill>
              </a:rPr>
              <a:pPr/>
              <a:t>8/24/2017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A87E58-A2CD-4205-B6C8-D1AF1643061C}"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39834720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CCD74E-44D3-44C7-B818-C11F32CBF31D}" type="datetimeFigureOut">
              <a:rPr lang="en-US" smtClean="0">
                <a:solidFill>
                  <a:prstClr val="black">
                    <a:tint val="75000"/>
                  </a:prstClr>
                </a:solidFill>
              </a:rPr>
              <a:pPr/>
              <a:t>8/24/2017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A87E58-A2CD-4205-B6C8-D1AF1643061C}"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1410463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8CCD74E-44D3-44C7-B818-C11F32CBF31D}" type="datetimeFigureOut">
              <a:rPr lang="en-US" smtClean="0">
                <a:solidFill>
                  <a:prstClr val="black">
                    <a:tint val="75000"/>
                  </a:prstClr>
                </a:solidFill>
              </a:rPr>
              <a:pPr/>
              <a:t>8/24/2017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A87E58-A2CD-4205-B6C8-D1AF1643061C}"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3743890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CCD74E-44D3-44C7-B818-C11F32CBF31D}" type="datetimeFigureOut">
              <a:rPr lang="en-US" smtClean="0">
                <a:solidFill>
                  <a:prstClr val="black">
                    <a:tint val="75000"/>
                  </a:prstClr>
                </a:solidFill>
              </a:rPr>
              <a:pPr/>
              <a:t>8/24/2017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8A87E58-A2CD-4205-B6C8-D1AF1643061C}"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2633386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8CCD74E-44D3-44C7-B818-C11F32CBF31D}" type="datetimeFigureOut">
              <a:rPr lang="en-US" smtClean="0">
                <a:solidFill>
                  <a:prstClr val="black">
                    <a:tint val="75000"/>
                  </a:prstClr>
                </a:solidFill>
              </a:rPr>
              <a:pPr/>
              <a:t>8/24/2017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8A87E58-A2CD-4205-B6C8-D1AF1643061C}"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3477514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CD74E-44D3-44C7-B818-C11F32CBF31D}" type="datetimeFigureOut">
              <a:rPr lang="en-US" smtClean="0">
                <a:solidFill>
                  <a:prstClr val="black">
                    <a:tint val="75000"/>
                  </a:prstClr>
                </a:solidFill>
              </a:rPr>
              <a:pPr/>
              <a:t>8/24/2017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8A87E58-A2CD-4205-B6C8-D1AF1643061C}" type="slidenum">
              <a:rPr lang="en-US" smtClean="0">
                <a:solidFill>
                  <a:srgbClr val="5FCBEF"/>
                </a:solidFill>
              </a:rPr>
              <a:pPr/>
              <a:t>‹#›</a:t>
            </a:fld>
            <a:endParaRPr lang="en-US">
              <a:solidFill>
                <a:srgbClr val="5FCBEF"/>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29971" y="5990843"/>
            <a:ext cx="1963628" cy="640958"/>
          </a:xfrm>
          <a:prstGeom prst="rect">
            <a:avLst/>
          </a:prstGeom>
        </p:spPr>
      </p:pic>
    </p:spTree>
    <p:extLst>
      <p:ext uri="{BB962C8B-B14F-4D97-AF65-F5344CB8AC3E}">
        <p14:creationId xmlns:p14="http://schemas.microsoft.com/office/powerpoint/2010/main" val="252589259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CCD74E-44D3-44C7-B818-C11F32CBF31D}" type="datetimeFigureOut">
              <a:rPr lang="en-US" smtClean="0">
                <a:solidFill>
                  <a:prstClr val="black">
                    <a:tint val="75000"/>
                  </a:prstClr>
                </a:solidFill>
              </a:rPr>
              <a:pPr/>
              <a:t>8/24/2017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A87E58-A2CD-4205-B6C8-D1AF1643061C}"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2675315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A87E58-A2CD-4205-B6C8-D1AF1643061C}" type="slidenum">
              <a:rPr lang="en-US" smtClean="0">
                <a:solidFill>
                  <a:srgbClr val="5FCBEF"/>
                </a:solidFill>
              </a:rPr>
              <a:pPr/>
              <a:t>‹#›</a:t>
            </a:fld>
            <a:endParaRPr lang="en-US">
              <a:solidFill>
                <a:srgbClr val="5FCBEF"/>
              </a:solidFill>
            </a:endParaRPr>
          </a:p>
        </p:txBody>
      </p:sp>
      <p:sp>
        <p:nvSpPr>
          <p:cNvPr id="5" name="Date Placeholder 4"/>
          <p:cNvSpPr>
            <a:spLocks noGrp="1"/>
          </p:cNvSpPr>
          <p:nvPr>
            <p:ph type="dt" sz="half" idx="10"/>
          </p:nvPr>
        </p:nvSpPr>
        <p:spPr/>
        <p:txBody>
          <a:bodyPr/>
          <a:lstStyle/>
          <a:p>
            <a:fld id="{E8CCD74E-44D3-44C7-B818-C11F32CBF31D}" type="datetimeFigureOut">
              <a:rPr lang="en-US" smtClean="0">
                <a:solidFill>
                  <a:prstClr val="black">
                    <a:tint val="75000"/>
                  </a:prstClr>
                </a:solidFill>
              </a:rPr>
              <a:pPr/>
              <a:t>8/24/2017</a:t>
            </a:fld>
            <a:endParaRPr lang="en-US">
              <a:solidFill>
                <a:prstClr val="black">
                  <a:tint val="75000"/>
                </a:prstClr>
              </a:solidFill>
            </a:endParaRPr>
          </a:p>
        </p:txBody>
      </p:sp>
    </p:spTree>
    <p:extLst>
      <p:ext uri="{BB962C8B-B14F-4D97-AF65-F5344CB8AC3E}">
        <p14:creationId xmlns:p14="http://schemas.microsoft.com/office/powerpoint/2010/main" val="416568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CCD74E-44D3-44C7-B818-C11F32CBF31D}" type="datetimeFigureOut">
              <a:rPr lang="en-US" smtClean="0">
                <a:solidFill>
                  <a:prstClr val="black">
                    <a:tint val="75000"/>
                  </a:prstClr>
                </a:solidFill>
              </a:rPr>
              <a:pPr/>
              <a:t>8/24/2017</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8A87E58-A2CD-4205-B6C8-D1AF1643061C}"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37662848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CCD74E-44D3-44C7-B818-C11F32CBF31D}" type="datetimeFigureOut">
              <a:rPr lang="en-US" smtClean="0">
                <a:solidFill>
                  <a:prstClr val="black">
                    <a:tint val="75000"/>
                  </a:prstClr>
                </a:solidFill>
              </a:rPr>
              <a:pPr/>
              <a:t>8/24/2017</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8A87E58-A2CD-4205-B6C8-D1AF1643061C}"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310337782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2.m4a"/><Relationship Id="rId7" Type="http://schemas.openxmlformats.org/officeDocument/2006/relationships/image" Target="../media/image5.png"/><Relationship Id="rId2" Type="http://schemas.microsoft.com/office/2007/relationships/media" Target="../media/media2.m4a"/><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notesSlide" Target="../notesSlides/notesSlide2.xml"/><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3.m4a"/><Relationship Id="rId7" Type="http://schemas.openxmlformats.org/officeDocument/2006/relationships/image" Target="../media/image7.png"/><Relationship Id="rId2" Type="http://schemas.microsoft.com/office/2007/relationships/media" Target="../media/media3.m4a"/><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7" Type="http://schemas.openxmlformats.org/officeDocument/2006/relationships/image" Target="../media/image3.png"/><Relationship Id="rId2" Type="http://schemas.microsoft.com/office/2007/relationships/media" Target="../media/media4.m4a"/><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notesSlide" Target="../notesSlides/notesSlide4.xml"/><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5.m4a"/><Relationship Id="rId7" Type="http://schemas.openxmlformats.org/officeDocument/2006/relationships/image" Target="../media/image10.png"/><Relationship Id="rId2" Type="http://schemas.microsoft.com/office/2007/relationships/media" Target="../media/media5.m4a"/><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notesSlide" Target="../notesSlides/notesSlide5.xml"/><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3.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png"/><Relationship Id="rId5" Type="http://schemas.openxmlformats.org/officeDocument/2006/relationships/hyperlink" Target="mailto:anossaman@orlf?subject=New%20GMS%20Technical%20difficulties" TargetMode="Externa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Online Grant Application</a:t>
            </a:r>
            <a:endParaRPr lang="en-US" dirty="0"/>
          </a:p>
        </p:txBody>
      </p:sp>
      <p:sp>
        <p:nvSpPr>
          <p:cNvPr id="3" name="Subtitle 2"/>
          <p:cNvSpPr>
            <a:spLocks noGrp="1"/>
          </p:cNvSpPr>
          <p:nvPr>
            <p:ph type="subTitle" idx="1"/>
          </p:nvPr>
        </p:nvSpPr>
        <p:spPr/>
        <p:txBody>
          <a:bodyPr>
            <a:normAutofit/>
          </a:bodyPr>
          <a:lstStyle/>
          <a:p>
            <a:r>
              <a:rPr lang="en-US" sz="2800" dirty="0" smtClean="0"/>
              <a:t>Part 2: Submitting a Grant Application</a:t>
            </a:r>
            <a:endParaRPr lang="en-US" sz="28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9735" y="5400896"/>
            <a:ext cx="3656254" cy="1193457"/>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026876322"/>
      </p:ext>
    </p:extLst>
  </p:cSld>
  <p:clrMapOvr>
    <a:masterClrMapping/>
  </p:clrMapOvr>
  <mc:AlternateContent xmlns:mc="http://schemas.openxmlformats.org/markup-compatibility/2006">
    <mc:Choice xmlns:p14="http://schemas.microsoft.com/office/powerpoint/2010/main" Requires="p14">
      <p:transition spd="slow" p14:dur="2000" advTm="10351"/>
    </mc:Choice>
    <mc:Fallback>
      <p:transition spd="slow" advTm="103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6"/>
          <a:stretch>
            <a:fillRect/>
          </a:stretch>
        </p:blipFill>
        <p:spPr>
          <a:xfrm>
            <a:off x="593123" y="527102"/>
            <a:ext cx="9542763" cy="2523858"/>
          </a:xfrm>
          <a:prstGeom prst="rect">
            <a:avLst/>
          </a:prstGeom>
        </p:spPr>
      </p:pic>
      <p:sp>
        <p:nvSpPr>
          <p:cNvPr id="4" name="TextBox 3"/>
          <p:cNvSpPr txBox="1"/>
          <p:nvPr/>
        </p:nvSpPr>
        <p:spPr>
          <a:xfrm>
            <a:off x="1612900" y="3225800"/>
            <a:ext cx="8115300" cy="369332"/>
          </a:xfrm>
          <a:prstGeom prst="rect">
            <a:avLst/>
          </a:prstGeom>
          <a:noFill/>
        </p:spPr>
        <p:txBody>
          <a:bodyPr wrap="square" rtlCol="0">
            <a:spAutoFit/>
          </a:bodyPr>
          <a:lstStyle/>
          <a:p>
            <a:r>
              <a:rPr lang="en-US" b="1" dirty="0">
                <a:solidFill>
                  <a:prstClr val="black"/>
                </a:solidFill>
              </a:rPr>
              <a:t>Option 1- </a:t>
            </a:r>
            <a:r>
              <a:rPr lang="en-US" dirty="0">
                <a:solidFill>
                  <a:prstClr val="black"/>
                </a:solidFill>
              </a:rPr>
              <a:t>Preview grant application</a:t>
            </a:r>
          </a:p>
        </p:txBody>
      </p:sp>
      <p:sp>
        <p:nvSpPr>
          <p:cNvPr id="5" name="TextBox 4"/>
          <p:cNvSpPr txBox="1"/>
          <p:nvPr/>
        </p:nvSpPr>
        <p:spPr>
          <a:xfrm>
            <a:off x="1612900" y="3769972"/>
            <a:ext cx="8115300" cy="369332"/>
          </a:xfrm>
          <a:prstGeom prst="rect">
            <a:avLst/>
          </a:prstGeom>
          <a:noFill/>
        </p:spPr>
        <p:txBody>
          <a:bodyPr wrap="square" rtlCol="0">
            <a:spAutoFit/>
          </a:bodyPr>
          <a:lstStyle/>
          <a:p>
            <a:r>
              <a:rPr lang="en-US" b="1" dirty="0">
                <a:solidFill>
                  <a:prstClr val="black"/>
                </a:solidFill>
              </a:rPr>
              <a:t>Option 2- </a:t>
            </a:r>
            <a:r>
              <a:rPr lang="en-US" dirty="0">
                <a:solidFill>
                  <a:prstClr val="black"/>
                </a:solidFill>
              </a:rPr>
              <a:t>Send to </a:t>
            </a:r>
            <a:r>
              <a:rPr lang="en-US" dirty="0" err="1">
                <a:solidFill>
                  <a:prstClr val="black"/>
                </a:solidFill>
              </a:rPr>
              <a:t>GrantHub</a:t>
            </a:r>
            <a:endParaRPr lang="en-US" dirty="0">
              <a:solidFill>
                <a:prstClr val="black"/>
              </a:solidFill>
            </a:endParaRPr>
          </a:p>
        </p:txBody>
      </p:sp>
      <p:pic>
        <p:nvPicPr>
          <p:cNvPr id="6" name="Picture 5"/>
          <p:cNvPicPr>
            <a:picLocks noChangeAspect="1"/>
          </p:cNvPicPr>
          <p:nvPr/>
        </p:nvPicPr>
        <p:blipFill rotWithShape="1">
          <a:blip r:embed="rId7"/>
          <a:srcRect l="13067" t="15163" r="6847" b="8912"/>
          <a:stretch/>
        </p:blipFill>
        <p:spPr>
          <a:xfrm>
            <a:off x="5890288" y="2613302"/>
            <a:ext cx="5772150" cy="3655695"/>
          </a:xfrm>
          <a:prstGeom prst="rect">
            <a:avLst/>
          </a:prstGeom>
        </p:spPr>
      </p:pic>
      <p:sp>
        <p:nvSpPr>
          <p:cNvPr id="7" name="TextBox 6"/>
          <p:cNvSpPr txBox="1"/>
          <p:nvPr/>
        </p:nvSpPr>
        <p:spPr>
          <a:xfrm>
            <a:off x="1701800" y="4419600"/>
            <a:ext cx="4470400" cy="369332"/>
          </a:xfrm>
          <a:prstGeom prst="rect">
            <a:avLst/>
          </a:prstGeom>
          <a:noFill/>
        </p:spPr>
        <p:txBody>
          <a:bodyPr wrap="square" rtlCol="0">
            <a:spAutoFit/>
          </a:bodyPr>
          <a:lstStyle/>
          <a:p>
            <a:r>
              <a:rPr lang="en-US" dirty="0">
                <a:solidFill>
                  <a:prstClr val="black"/>
                </a:solidFill>
              </a:rPr>
              <a:t>…and when you are ready   </a:t>
            </a:r>
            <a:r>
              <a:rPr lang="en-US" b="1" dirty="0">
                <a:solidFill>
                  <a:srgbClr val="CC0099"/>
                </a:solidFill>
              </a:rPr>
              <a:t>APPLY</a:t>
            </a:r>
          </a:p>
        </p:txBody>
      </p:sp>
      <p:cxnSp>
        <p:nvCxnSpPr>
          <p:cNvPr id="11" name="Straight Arrow Connector 10"/>
          <p:cNvCxnSpPr>
            <a:stCxn id="4" idx="1"/>
          </p:cNvCxnSpPr>
          <p:nvPr/>
        </p:nvCxnSpPr>
        <p:spPr>
          <a:xfrm flipV="1">
            <a:off x="1612900" y="2882900"/>
            <a:ext cx="0" cy="5275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1"/>
          </p:cNvCxnSpPr>
          <p:nvPr/>
        </p:nvCxnSpPr>
        <p:spPr>
          <a:xfrm flipV="1">
            <a:off x="1612900" y="2882900"/>
            <a:ext cx="774700" cy="1071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364504" y="2764750"/>
            <a:ext cx="4122396" cy="1676400"/>
          </a:xfrm>
          <a:prstGeom prst="straightConnector1">
            <a:avLst/>
          </a:prstGeom>
          <a:ln>
            <a:solidFill>
              <a:srgbClr val="CC0099"/>
            </a:solidFill>
            <a:tailEnd type="triangle"/>
          </a:ln>
        </p:spPr>
        <p:style>
          <a:lnRef idx="1">
            <a:schemeClr val="accent1"/>
          </a:lnRef>
          <a:fillRef idx="0">
            <a:schemeClr val="accent1"/>
          </a:fillRef>
          <a:effectRef idx="0">
            <a:schemeClr val="accent1"/>
          </a:effectRef>
          <a:fontRef idx="minor">
            <a:schemeClr val="tx1"/>
          </a:fontRef>
        </p:style>
      </p:cxnSp>
      <p:pic>
        <p:nvPicPr>
          <p:cNvPr id="12" name="Audio 1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2926550097"/>
      </p:ext>
    </p:extLst>
  </p:cSld>
  <p:clrMapOvr>
    <a:masterClrMapping/>
  </p:clrMapOvr>
  <mc:AlternateContent xmlns:mc="http://schemas.openxmlformats.org/markup-compatibility/2006">
    <mc:Choice xmlns:p14="http://schemas.microsoft.com/office/powerpoint/2010/main" Requires="p14">
      <p:transition spd="slow" p14:dur="2000" advTm="77518"/>
    </mc:Choice>
    <mc:Fallback>
      <p:transition spd="slow" advTm="775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22" presetClass="entr" presetSubtype="4"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6"/>
                                        </p:tgtEl>
                                        <p:attrNameLst>
                                          <p:attrName>style.visibility</p:attrName>
                                        </p:attrNameLst>
                                      </p:cBhvr>
                                      <p:to>
                                        <p:strVal val="hidden"/>
                                      </p:to>
                                    </p:set>
                                  </p:childTnLst>
                                </p:cTn>
                              </p:par>
                            </p:childTnLst>
                          </p:cTn>
                        </p:par>
                        <p:par>
                          <p:cTn id="30" fill="hold">
                            <p:stCondLst>
                              <p:cond delay="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22" presetClass="entr" presetSubtype="4"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7" fill="hold" display="0">
                  <p:stCondLst>
                    <p:cond delay="indefinite"/>
                  </p:stCondLst>
                  <p:endCondLst>
                    <p:cond evt="onStopAudio" delay="0">
                      <p:tgtEl>
                        <p:sldTgt/>
                      </p:tgtEl>
                    </p:cond>
                  </p:endCondLst>
                </p:cTn>
                <p:tgtEl>
                  <p:spTgt spid="12"/>
                </p:tgtEl>
              </p:cMediaNode>
            </p:audio>
          </p:childTnLst>
        </p:cTn>
      </p:par>
    </p:tnLst>
    <p:bldLst>
      <p:bldP spid="4" grpId="0"/>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26756" y="291310"/>
            <a:ext cx="7769375" cy="6345604"/>
            <a:chOff x="926756" y="291310"/>
            <a:chExt cx="7769375" cy="6345604"/>
          </a:xfrm>
        </p:grpSpPr>
        <p:pic>
          <p:nvPicPr>
            <p:cNvPr id="2" name="Picture 1"/>
            <p:cNvPicPr>
              <a:picLocks noChangeAspect="1"/>
            </p:cNvPicPr>
            <p:nvPr/>
          </p:nvPicPr>
          <p:blipFill>
            <a:blip r:embed="rId6"/>
            <a:stretch>
              <a:fillRect/>
            </a:stretch>
          </p:blipFill>
          <p:spPr>
            <a:xfrm>
              <a:off x="926756" y="291310"/>
              <a:ext cx="7711943" cy="2686649"/>
            </a:xfrm>
            <a:prstGeom prst="rect">
              <a:avLst/>
            </a:prstGeom>
          </p:spPr>
        </p:pic>
        <p:pic>
          <p:nvPicPr>
            <p:cNvPr id="3" name="Picture 2"/>
            <p:cNvPicPr>
              <a:picLocks noChangeAspect="1"/>
            </p:cNvPicPr>
            <p:nvPr/>
          </p:nvPicPr>
          <p:blipFill>
            <a:blip r:embed="rId7"/>
            <a:stretch>
              <a:fillRect/>
            </a:stretch>
          </p:blipFill>
          <p:spPr>
            <a:xfrm>
              <a:off x="948137" y="2921973"/>
              <a:ext cx="7747994" cy="3714941"/>
            </a:xfrm>
            <a:prstGeom prst="rect">
              <a:avLst/>
            </a:prstGeom>
          </p:spPr>
        </p:pic>
      </p:grpSp>
      <p:sp>
        <p:nvSpPr>
          <p:cNvPr id="12" name="Rectangle 11"/>
          <p:cNvSpPr/>
          <p:nvPr/>
        </p:nvSpPr>
        <p:spPr>
          <a:xfrm>
            <a:off x="1136822" y="976184"/>
            <a:ext cx="1396313" cy="247135"/>
          </a:xfrm>
          <a:prstGeom prst="rect">
            <a:avLst/>
          </a:prstGeom>
          <a:solidFill>
            <a:srgbClr val="FFFF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84900" y="976184"/>
            <a:ext cx="2336800" cy="247135"/>
          </a:xfrm>
          <a:prstGeom prst="rect">
            <a:avLst/>
          </a:prstGeom>
          <a:solidFill>
            <a:srgbClr val="FFFF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36822" y="2197100"/>
            <a:ext cx="3193878" cy="304800"/>
          </a:xfrm>
          <a:prstGeom prst="rect">
            <a:avLst/>
          </a:prstGeom>
          <a:solidFill>
            <a:srgbClr val="FFFF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882900" y="6070600"/>
            <a:ext cx="660400" cy="228600"/>
          </a:xfrm>
          <a:prstGeom prst="rect">
            <a:avLst/>
          </a:prstGeom>
          <a:solidFill>
            <a:srgbClr val="FFFF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241800" y="6051550"/>
            <a:ext cx="736600" cy="228600"/>
          </a:xfrm>
          <a:prstGeom prst="rect">
            <a:avLst/>
          </a:prstGeom>
          <a:solidFill>
            <a:srgbClr val="FFFF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807727867"/>
      </p:ext>
    </p:extLst>
  </p:cSld>
  <p:clrMapOvr>
    <a:masterClrMapping/>
  </p:clrMapOvr>
  <mc:AlternateContent xmlns:mc="http://schemas.openxmlformats.org/markup-compatibility/2006">
    <mc:Choice xmlns:p14="http://schemas.microsoft.com/office/powerpoint/2010/main" Requires="p14">
      <p:transition spd="slow" p14:dur="2000" advTm="45408"/>
    </mc:Choice>
    <mc:Fallback>
      <p:transition spd="slow" advTm="454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1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1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8" fill="hold" display="0">
                  <p:stCondLst>
                    <p:cond delay="indefinite"/>
                  </p:stCondLst>
                  <p:endCondLst>
                    <p:cond evt="onStopAudio" delay="0">
                      <p:tgtEl>
                        <p:sldTgt/>
                      </p:tgtEl>
                    </p:cond>
                  </p:endCondLst>
                </p:cTn>
                <p:tgtEl>
                  <p:spTgt spid="6"/>
                </p:tgtEl>
              </p:cMediaNode>
            </p:audio>
          </p:childTnLst>
        </p:cTn>
      </p:par>
    </p:tnLst>
    <p:bldLst>
      <p:bldP spid="12" grpId="0" animBg="1"/>
      <p:bldP spid="12" grpId="1" animBg="1"/>
      <p:bldP spid="13" grpId="0" animBg="1"/>
      <p:bldP spid="13" grpId="1" animBg="1"/>
      <p:bldP spid="14" grpId="0" animBg="1"/>
      <p:bldP spid="14" grpId="1" animBg="1"/>
      <p:bldP spid="15" grpId="0" animBg="1"/>
      <p:bldP spid="15" grpId="1"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6"/>
          <a:stretch>
            <a:fillRect/>
          </a:stretch>
        </p:blipFill>
        <p:spPr>
          <a:xfrm>
            <a:off x="245265" y="461992"/>
            <a:ext cx="8965746" cy="4082016"/>
          </a:xfrm>
          <a:prstGeom prst="rect">
            <a:avLst/>
          </a:prstGeom>
        </p:spPr>
      </p:pic>
      <p:sp>
        <p:nvSpPr>
          <p:cNvPr id="4" name="Rectangle 3"/>
          <p:cNvSpPr/>
          <p:nvPr/>
        </p:nvSpPr>
        <p:spPr>
          <a:xfrm>
            <a:off x="7017917" y="4044051"/>
            <a:ext cx="1130300" cy="499957"/>
          </a:xfrm>
          <a:prstGeom prst="rect">
            <a:avLst/>
          </a:prstGeom>
          <a:solidFill>
            <a:srgbClr val="CC0099">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878322610"/>
      </p:ext>
    </p:extLst>
  </p:cSld>
  <p:clrMapOvr>
    <a:masterClrMapping/>
  </p:clrMapOvr>
  <mc:AlternateContent xmlns:mc="http://schemas.openxmlformats.org/markup-compatibility/2006">
    <mc:Choice xmlns:p14="http://schemas.microsoft.com/office/powerpoint/2010/main" Requires="p14">
      <p:transition spd="slow" p14:dur="2000" advTm="10307"/>
    </mc:Choice>
    <mc:Fallback>
      <p:transition spd="slow" advTm="103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2"/>
                </p:tgtEl>
              </p:cMediaNode>
            </p:audio>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stretch>
            <a:fillRect/>
          </a:stretch>
        </p:blipFill>
        <p:spPr>
          <a:xfrm>
            <a:off x="514135" y="531341"/>
            <a:ext cx="10071744" cy="1546396"/>
          </a:xfrm>
          <a:prstGeom prst="rect">
            <a:avLst/>
          </a:prstGeom>
        </p:spPr>
      </p:pic>
      <p:grpSp>
        <p:nvGrpSpPr>
          <p:cNvPr id="6" name="Group 5"/>
          <p:cNvGrpSpPr/>
          <p:nvPr/>
        </p:nvGrpSpPr>
        <p:grpSpPr>
          <a:xfrm>
            <a:off x="688881" y="2212889"/>
            <a:ext cx="8919398" cy="3437496"/>
            <a:chOff x="688881" y="2212889"/>
            <a:chExt cx="8919398" cy="3437496"/>
          </a:xfrm>
        </p:grpSpPr>
        <p:pic>
          <p:nvPicPr>
            <p:cNvPr id="3" name="Picture 2"/>
            <p:cNvPicPr>
              <a:picLocks noChangeAspect="1"/>
            </p:cNvPicPr>
            <p:nvPr/>
          </p:nvPicPr>
          <p:blipFill>
            <a:blip r:embed="rId7"/>
            <a:stretch>
              <a:fillRect/>
            </a:stretch>
          </p:blipFill>
          <p:spPr>
            <a:xfrm>
              <a:off x="688881" y="2212889"/>
              <a:ext cx="8919398" cy="3437496"/>
            </a:xfrm>
            <a:prstGeom prst="rect">
              <a:avLst/>
            </a:prstGeom>
          </p:spPr>
        </p:pic>
        <p:sp>
          <p:nvSpPr>
            <p:cNvPr id="5" name="Rectangle 4"/>
            <p:cNvSpPr/>
            <p:nvPr/>
          </p:nvSpPr>
          <p:spPr>
            <a:xfrm>
              <a:off x="877078" y="5113175"/>
              <a:ext cx="4963885" cy="139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 name="Oval 3"/>
          <p:cNvSpPr/>
          <p:nvPr/>
        </p:nvSpPr>
        <p:spPr>
          <a:xfrm>
            <a:off x="5026904" y="5041609"/>
            <a:ext cx="1219200" cy="457200"/>
          </a:xfrm>
          <a:prstGeom prst="ellipse">
            <a:avLst/>
          </a:prstGeom>
          <a:no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3299693050"/>
      </p:ext>
    </p:extLst>
  </p:cSld>
  <p:clrMapOvr>
    <a:masterClrMapping/>
  </p:clrMapOvr>
  <mc:AlternateContent xmlns:mc="http://schemas.openxmlformats.org/markup-compatibility/2006">
    <mc:Choice xmlns:p14="http://schemas.microsoft.com/office/powerpoint/2010/main" Requires="p14">
      <p:transition spd="slow" p14:dur="2000" advTm="11929"/>
    </mc:Choice>
    <mc:Fallback>
      <p:transition spd="slow" advTm="119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7"/>
                </p:tgtEl>
              </p:cMediaNode>
            </p:audio>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stretch>
            <a:fillRect/>
          </a:stretch>
        </p:blipFill>
        <p:spPr>
          <a:xfrm>
            <a:off x="245265" y="461992"/>
            <a:ext cx="8965746" cy="4082016"/>
          </a:xfrm>
          <a:prstGeom prst="rect">
            <a:avLst/>
          </a:prstGeom>
        </p:spPr>
      </p:pic>
      <p:sp>
        <p:nvSpPr>
          <p:cNvPr id="5" name="Rectangle 4"/>
          <p:cNvSpPr/>
          <p:nvPr/>
        </p:nvSpPr>
        <p:spPr>
          <a:xfrm>
            <a:off x="7898837" y="4044051"/>
            <a:ext cx="1312174" cy="499957"/>
          </a:xfrm>
          <a:prstGeom prst="rect">
            <a:avLst/>
          </a:prstGeom>
          <a:solidFill>
            <a:srgbClr val="CC0099">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830599418"/>
      </p:ext>
    </p:extLst>
  </p:cSld>
  <p:clrMapOvr>
    <a:masterClrMapping/>
  </p:clrMapOvr>
  <mc:AlternateContent xmlns:mc="http://schemas.openxmlformats.org/markup-compatibility/2006">
    <mc:Choice xmlns:p14="http://schemas.microsoft.com/office/powerpoint/2010/main" Requires="p14">
      <p:transition spd="slow" p14:dur="2000" advTm="9910"/>
    </mc:Choice>
    <mc:Fallback>
      <p:transition spd="slow" advTm="99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22" presetClass="entr" presetSubtype="8"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left)">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2"/>
                </p:tgtEl>
              </p:cMediaNode>
            </p:audio>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951470" y="526536"/>
            <a:ext cx="8409159" cy="1361215"/>
          </a:xfrm>
          <a:prstGeom prst="rect">
            <a:avLst/>
          </a:prstGeom>
        </p:spPr>
      </p:pic>
      <p:pic>
        <p:nvPicPr>
          <p:cNvPr id="3" name="Picture 2"/>
          <p:cNvPicPr>
            <a:picLocks noChangeAspect="1"/>
          </p:cNvPicPr>
          <p:nvPr/>
        </p:nvPicPr>
        <p:blipFill>
          <a:blip r:embed="rId6"/>
          <a:stretch>
            <a:fillRect/>
          </a:stretch>
        </p:blipFill>
        <p:spPr>
          <a:xfrm>
            <a:off x="1087394" y="2245341"/>
            <a:ext cx="7871254" cy="3716794"/>
          </a:xfrm>
          <a:prstGeom prst="rect">
            <a:avLst/>
          </a:prstGeom>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947995345"/>
      </p:ext>
    </p:extLst>
  </p:cSld>
  <p:clrMapOvr>
    <a:masterClrMapping/>
  </p:clrMapOvr>
  <mc:AlternateContent xmlns:mc="http://schemas.openxmlformats.org/markup-compatibility/2006">
    <mc:Choice xmlns:p14="http://schemas.microsoft.com/office/powerpoint/2010/main" Requires="p14">
      <p:transition spd="slow" p14:dur="2000" advTm="8700"/>
    </mc:Choice>
    <mc:Fallback>
      <p:transition spd="slow" advTm="87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1449" y="634428"/>
            <a:ext cx="9825595" cy="4299522"/>
            <a:chOff x="171449" y="634428"/>
            <a:chExt cx="9825595" cy="4299522"/>
          </a:xfrm>
        </p:grpSpPr>
        <p:pic>
          <p:nvPicPr>
            <p:cNvPr id="3" name="Picture 2"/>
            <p:cNvPicPr>
              <a:picLocks noChangeAspect="1"/>
            </p:cNvPicPr>
            <p:nvPr/>
          </p:nvPicPr>
          <p:blipFill>
            <a:blip r:embed="rId5"/>
            <a:stretch>
              <a:fillRect/>
            </a:stretch>
          </p:blipFill>
          <p:spPr>
            <a:xfrm>
              <a:off x="171449" y="634428"/>
              <a:ext cx="9825595" cy="4299522"/>
            </a:xfrm>
            <a:prstGeom prst="rect">
              <a:avLst/>
            </a:prstGeom>
          </p:spPr>
        </p:pic>
        <p:sp>
          <p:nvSpPr>
            <p:cNvPr id="4" name="Rectangle 3"/>
            <p:cNvSpPr/>
            <p:nvPr/>
          </p:nvSpPr>
          <p:spPr>
            <a:xfrm>
              <a:off x="407773" y="4238368"/>
              <a:ext cx="5498757" cy="160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 name="Oval 5"/>
          <p:cNvSpPr/>
          <p:nvPr/>
        </p:nvSpPr>
        <p:spPr>
          <a:xfrm>
            <a:off x="5041556" y="4250724"/>
            <a:ext cx="1260389" cy="494270"/>
          </a:xfrm>
          <a:prstGeom prst="ellipse">
            <a:avLst/>
          </a:prstGeom>
          <a:no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p:nvPr/>
        </p:nvSpPr>
        <p:spPr>
          <a:xfrm>
            <a:off x="407773" y="3225800"/>
            <a:ext cx="9358527"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501993399"/>
      </p:ext>
    </p:extLst>
  </p:cSld>
  <p:clrMapOvr>
    <a:masterClrMapping/>
  </p:clrMapOvr>
  <mc:AlternateContent xmlns:mc="http://schemas.openxmlformats.org/markup-compatibility/2006">
    <mc:Choice xmlns:p14="http://schemas.microsoft.com/office/powerpoint/2010/main" Requires="p14">
      <p:transition spd="slow" p14:dur="2000" advTm="20793"/>
    </mc:Choice>
    <mc:Fallback>
      <p:transition spd="slow" advTm="207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409700"/>
          </a:xfrm>
        </p:spPr>
        <p:txBody>
          <a:bodyPr>
            <a:normAutofit/>
          </a:bodyPr>
          <a:lstStyle/>
          <a:p>
            <a:r>
              <a:rPr lang="en-US" sz="6000" dirty="0" smtClean="0"/>
              <a:t>CONGRATULATIONS!</a:t>
            </a:r>
            <a:endParaRPr lang="en-US" sz="6000" dirty="0"/>
          </a:p>
        </p:txBody>
      </p:sp>
      <p:sp>
        <p:nvSpPr>
          <p:cNvPr id="3" name="Text Placeholder 2"/>
          <p:cNvSpPr>
            <a:spLocks noGrp="1"/>
          </p:cNvSpPr>
          <p:nvPr>
            <p:ph type="body" idx="1"/>
          </p:nvPr>
        </p:nvSpPr>
        <p:spPr>
          <a:xfrm>
            <a:off x="247937" y="2660135"/>
            <a:ext cx="9876365" cy="1570962"/>
          </a:xfrm>
        </p:spPr>
        <p:txBody>
          <a:bodyPr>
            <a:noAutofit/>
          </a:bodyPr>
          <a:lstStyle/>
          <a:p>
            <a:r>
              <a:rPr lang="en-US" sz="3600" dirty="0" smtClean="0"/>
              <a:t>You have successfully submitted a online  grant application. </a:t>
            </a:r>
          </a:p>
          <a:p>
            <a:endParaRPr lang="en-US" sz="1400" dirty="0" smtClean="0"/>
          </a:p>
          <a:p>
            <a:r>
              <a:rPr lang="en-US" sz="3600" dirty="0" smtClean="0"/>
              <a:t>Additional assistance? Contact </a:t>
            </a:r>
            <a:r>
              <a:rPr lang="en-US" sz="3600" dirty="0" smtClean="0">
                <a:hlinkClick r:id="rId5"/>
              </a:rPr>
              <a:t>Amy Nossaman</a:t>
            </a:r>
            <a:endParaRPr lang="en-US" sz="3600"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1098" y="5842000"/>
            <a:ext cx="2506602" cy="818193"/>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531406723"/>
      </p:ext>
    </p:extLst>
  </p:cSld>
  <p:clrMapOvr>
    <a:masterClrMapping/>
  </p:clrMapOvr>
  <mc:AlternateContent xmlns:mc="http://schemas.openxmlformats.org/markup-compatibility/2006">
    <mc:Choice xmlns:p14="http://schemas.microsoft.com/office/powerpoint/2010/main" Requires="p14">
      <p:transition spd="slow" p14:dur="2000" advTm="8057"/>
    </mc:Choice>
    <mc:Fallback>
      <p:transition spd="slow" advTm="80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8|18.9|28.8"/>
</p:tagLst>
</file>

<file path=ppt/tags/tag2.xml><?xml version="1.0" encoding="utf-8"?>
<p:tagLst xmlns:a="http://schemas.openxmlformats.org/drawingml/2006/main" xmlns:r="http://schemas.openxmlformats.org/officeDocument/2006/relationships" xmlns:p="http://schemas.openxmlformats.org/presentationml/2006/main">
  <p:tag name="TIMING" val="|6|3.7|2|2.7|1.1|6.6|1.3|4|0.5"/>
</p:tagLst>
</file>

<file path=ppt/tags/tag3.xml><?xml version="1.0" encoding="utf-8"?>
<p:tagLst xmlns:a="http://schemas.openxmlformats.org/drawingml/2006/main" xmlns:r="http://schemas.openxmlformats.org/officeDocument/2006/relationships" xmlns:p="http://schemas.openxmlformats.org/presentationml/2006/main">
  <p:tag name="TIMING" val="|5.5"/>
</p:tagLst>
</file>

<file path=ppt/tags/tag4.xml><?xml version="1.0" encoding="utf-8"?>
<p:tagLst xmlns:a="http://schemas.openxmlformats.org/drawingml/2006/main" xmlns:r="http://schemas.openxmlformats.org/officeDocument/2006/relationships" xmlns:p="http://schemas.openxmlformats.org/presentationml/2006/main">
  <p:tag name="TIMING" val="|7.2"/>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575</TotalTime>
  <Words>414</Words>
  <Application>Microsoft Office PowerPoint</Application>
  <PresentationFormat>Widescreen</PresentationFormat>
  <Paragraphs>39</Paragraphs>
  <Slides>9</Slides>
  <Notes>9</Notes>
  <HiddenSlides>0</HiddenSlides>
  <MMClips>9</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Trebuchet MS</vt:lpstr>
      <vt:lpstr>Wingdings 3</vt:lpstr>
      <vt:lpstr>Facet</vt:lpstr>
      <vt:lpstr>1_Facet</vt:lpstr>
      <vt:lpstr>Online Grant Application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CONGRATULATIONS!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Grant Application</dc:title>
  <dc:creator>Amy Nossaman</dc:creator>
  <cp:lastModifiedBy>Amy Nossaman</cp:lastModifiedBy>
  <cp:revision>16</cp:revision>
  <cp:lastPrinted>2017-08-24T16:34:39Z</cp:lastPrinted>
  <dcterms:created xsi:type="dcterms:W3CDTF">2017-08-22T15:28:56Z</dcterms:created>
  <dcterms:modified xsi:type="dcterms:W3CDTF">2017-08-24T18:47:58Z</dcterms:modified>
</cp:coreProperties>
</file>