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1"/>
  </p:notesMasterIdLst>
  <p:sldIdLst>
    <p:sldId id="256" r:id="rId2"/>
    <p:sldId id="257" r:id="rId3"/>
    <p:sldId id="258" r:id="rId4"/>
    <p:sldId id="259" r:id="rId5"/>
    <p:sldId id="260" r:id="rId6"/>
    <p:sldId id="262" r:id="rId7"/>
    <p:sldId id="261" r:id="rId8"/>
    <p:sldId id="263" r:id="rId9"/>
    <p:sldId id="270"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60" d="100"/>
          <a:sy n="60" d="100"/>
        </p:scale>
        <p:origin x="72" y="869"/>
      </p:cViewPr>
      <p:guideLst/>
    </p:cSldViewPr>
  </p:slideViewPr>
  <p:notesTextViewPr>
    <p:cViewPr>
      <p:scale>
        <a:sx n="1" d="1"/>
        <a:sy n="1" d="1"/>
      </p:scale>
      <p:origin x="0" y="0"/>
    </p:cViewPr>
  </p:notesTextViewPr>
  <p:notesViewPr>
    <p:cSldViewPr snapToGrid="0">
      <p:cViewPr varScale="1">
        <p:scale>
          <a:sx n="72" d="100"/>
          <a:sy n="72" d="100"/>
        </p:scale>
        <p:origin x="2400"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6727F0-3A42-4695-88F8-243E5080E940}" type="datetimeFigureOut">
              <a:rPr lang="en-US" smtClean="0"/>
              <a:t>8/24/2017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A4AAD1-AAFF-4111-A017-E615AD3B75B4}" type="slidenum">
              <a:rPr lang="en-US" smtClean="0"/>
              <a:t>‹#›</a:t>
            </a:fld>
            <a:endParaRPr lang="en-US"/>
          </a:p>
        </p:txBody>
      </p:sp>
    </p:spTree>
    <p:extLst>
      <p:ext uri="{BB962C8B-B14F-4D97-AF65-F5344CB8AC3E}">
        <p14:creationId xmlns:p14="http://schemas.microsoft.com/office/powerpoint/2010/main" val="63852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anossaman@orlf.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Welcome to part 1 of our online grant application tutorial. In this session I will introduce you to our new GMS and show you how to register your organization and create a user profile. </a:t>
            </a:r>
          </a:p>
          <a:p>
            <a:endParaRPr lang="en-US" dirty="0"/>
          </a:p>
        </p:txBody>
      </p:sp>
      <p:sp>
        <p:nvSpPr>
          <p:cNvPr id="4" name="Slide Number Placeholder 3"/>
          <p:cNvSpPr>
            <a:spLocks noGrp="1"/>
          </p:cNvSpPr>
          <p:nvPr>
            <p:ph type="sldNum" sz="quarter" idx="10"/>
          </p:nvPr>
        </p:nvSpPr>
        <p:spPr/>
        <p:txBody>
          <a:bodyPr/>
          <a:lstStyle/>
          <a:p>
            <a:fld id="{7EA4AAD1-AAFF-4111-A017-E615AD3B75B4}" type="slidenum">
              <a:rPr lang="en-US" smtClean="0"/>
              <a:t>1</a:t>
            </a:fld>
            <a:endParaRPr lang="en-US"/>
          </a:p>
        </p:txBody>
      </p:sp>
    </p:spTree>
    <p:extLst>
      <p:ext uri="{BB962C8B-B14F-4D97-AF65-F5344CB8AC3E}">
        <p14:creationId xmlns:p14="http://schemas.microsoft.com/office/powerpoint/2010/main" val="366808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If this is your first time in our new Grants Management System (9/1/2017) You will need to create a user profile.</a:t>
            </a:r>
          </a:p>
          <a:p>
            <a:endParaRPr lang="en-US" sz="2000" dirty="0"/>
          </a:p>
          <a:p>
            <a:r>
              <a:rPr lang="en-US" sz="2000" dirty="0" smtClean="0"/>
              <a:t>If you are not sure whether you or someone in your organization has registered, please do not create a duplicate profile.</a:t>
            </a:r>
          </a:p>
          <a:p>
            <a:endParaRPr lang="en-US" sz="2000" dirty="0"/>
          </a:p>
          <a:p>
            <a:r>
              <a:rPr lang="en-US" sz="2000" dirty="0" smtClean="0"/>
              <a:t>Contact Amy Nossaman at 641-455-5260 or </a:t>
            </a:r>
            <a:r>
              <a:rPr lang="en-US" sz="2000" dirty="0" smtClean="0">
                <a:hlinkClick r:id="rId3"/>
              </a:rPr>
              <a:t>anossaman@orlf.org</a:t>
            </a:r>
            <a:r>
              <a:rPr lang="en-US" sz="2000" dirty="0" smtClean="0"/>
              <a:t> </a:t>
            </a:r>
            <a:endParaRPr lang="en-US" sz="2000" dirty="0"/>
          </a:p>
        </p:txBody>
      </p:sp>
      <p:sp>
        <p:nvSpPr>
          <p:cNvPr id="4" name="Slide Number Placeholder 3"/>
          <p:cNvSpPr>
            <a:spLocks noGrp="1"/>
          </p:cNvSpPr>
          <p:nvPr>
            <p:ph type="sldNum" sz="quarter" idx="10"/>
          </p:nvPr>
        </p:nvSpPr>
        <p:spPr/>
        <p:txBody>
          <a:bodyPr/>
          <a:lstStyle/>
          <a:p>
            <a:fld id="{7EA4AAD1-AAFF-4111-A017-E615AD3B75B4}" type="slidenum">
              <a:rPr lang="en-US" smtClean="0"/>
              <a:t>2</a:t>
            </a:fld>
            <a:endParaRPr lang="en-US"/>
          </a:p>
        </p:txBody>
      </p:sp>
    </p:spTree>
    <p:extLst>
      <p:ext uri="{BB962C8B-B14F-4D97-AF65-F5344CB8AC3E}">
        <p14:creationId xmlns:p14="http://schemas.microsoft.com/office/powerpoint/2010/main" val="752016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Begin by filling out the organizational information</a:t>
            </a:r>
          </a:p>
          <a:p>
            <a:endParaRPr lang="en-US" sz="2000" dirty="0"/>
          </a:p>
          <a:p>
            <a:r>
              <a:rPr lang="en-US" sz="2000" dirty="0" smtClean="0"/>
              <a:t>PLEASE NOTE: do not use your browser’s back button or it will delete all your registration information and it will have to be entered again.</a:t>
            </a:r>
          </a:p>
          <a:p>
            <a:endParaRPr lang="en-US" sz="2000" dirty="0"/>
          </a:p>
          <a:p>
            <a:r>
              <a:rPr lang="en-US" sz="2000" dirty="0" smtClean="0"/>
              <a:t>Click the “Next” button</a:t>
            </a:r>
            <a:endParaRPr lang="en-US" sz="2000" dirty="0"/>
          </a:p>
        </p:txBody>
      </p:sp>
      <p:sp>
        <p:nvSpPr>
          <p:cNvPr id="4" name="Slide Number Placeholder 3"/>
          <p:cNvSpPr>
            <a:spLocks noGrp="1"/>
          </p:cNvSpPr>
          <p:nvPr>
            <p:ph type="sldNum" sz="quarter" idx="10"/>
          </p:nvPr>
        </p:nvSpPr>
        <p:spPr/>
        <p:txBody>
          <a:bodyPr/>
          <a:lstStyle/>
          <a:p>
            <a:fld id="{7EA4AAD1-AAFF-4111-A017-E615AD3B75B4}" type="slidenum">
              <a:rPr lang="en-US" smtClean="0"/>
              <a:t>3</a:t>
            </a:fld>
            <a:endParaRPr lang="en-US"/>
          </a:p>
        </p:txBody>
      </p:sp>
    </p:spTree>
    <p:extLst>
      <p:ext uri="{BB962C8B-B14F-4D97-AF65-F5344CB8AC3E}">
        <p14:creationId xmlns:p14="http://schemas.microsoft.com/office/powerpoint/2010/main" val="410701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sz="2000" dirty="0" smtClean="0"/>
              <a:t>Here is where you will enter your user information. Enter your office address, not your home address OR click the “Copy address from Organization” button in the upper left hand corner of the screen. </a:t>
            </a:r>
          </a:p>
          <a:p>
            <a:endParaRPr lang="en-US" sz="2000" dirty="0"/>
          </a:p>
          <a:p>
            <a:r>
              <a:rPr lang="en-US" sz="2000" dirty="0" smtClean="0"/>
              <a:t>NOTE: if you get the popup message  that the Login you entered…</a:t>
            </a:r>
          </a:p>
          <a:p>
            <a:r>
              <a:rPr lang="en-US" sz="2000" dirty="0" smtClean="0"/>
              <a:t>This means your email address is already active in the system. Cancel Account Creation and contact Amy Nossaman or go back to the login page and click on “Forgot my password”  and you will receive an email link to change your password. </a:t>
            </a:r>
            <a:endParaRPr lang="en-US" sz="2000" dirty="0"/>
          </a:p>
        </p:txBody>
      </p:sp>
      <p:sp>
        <p:nvSpPr>
          <p:cNvPr id="4" name="Slide Number Placeholder 3"/>
          <p:cNvSpPr>
            <a:spLocks noGrp="1"/>
          </p:cNvSpPr>
          <p:nvPr>
            <p:ph type="sldNum" sz="quarter" idx="10"/>
          </p:nvPr>
        </p:nvSpPr>
        <p:spPr/>
        <p:txBody>
          <a:bodyPr/>
          <a:lstStyle/>
          <a:p>
            <a:fld id="{7EA4AAD1-AAFF-4111-A017-E615AD3B75B4}" type="slidenum">
              <a:rPr lang="en-US" smtClean="0"/>
              <a:t>4</a:t>
            </a:fld>
            <a:endParaRPr lang="en-US"/>
          </a:p>
        </p:txBody>
      </p:sp>
    </p:spTree>
    <p:extLst>
      <p:ext uri="{BB962C8B-B14F-4D97-AF65-F5344CB8AC3E}">
        <p14:creationId xmlns:p14="http://schemas.microsoft.com/office/powerpoint/2010/main" val="418045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Once you click next, you will be asked if you are the Executive Office of your Organization. If yes, click next to move to the next screen. If no, you will need to fill in contact information for the Exec. Officer of your organization. </a:t>
            </a:r>
            <a:endParaRPr lang="en-US" sz="2000" dirty="0"/>
          </a:p>
        </p:txBody>
      </p:sp>
      <p:sp>
        <p:nvSpPr>
          <p:cNvPr id="4" name="Slide Number Placeholder 3"/>
          <p:cNvSpPr>
            <a:spLocks noGrp="1"/>
          </p:cNvSpPr>
          <p:nvPr>
            <p:ph type="sldNum" sz="quarter" idx="10"/>
          </p:nvPr>
        </p:nvSpPr>
        <p:spPr/>
        <p:txBody>
          <a:bodyPr/>
          <a:lstStyle/>
          <a:p>
            <a:fld id="{7EA4AAD1-AAFF-4111-A017-E615AD3B75B4}" type="slidenum">
              <a:rPr lang="en-US" smtClean="0"/>
              <a:t>5</a:t>
            </a:fld>
            <a:endParaRPr lang="en-US"/>
          </a:p>
        </p:txBody>
      </p:sp>
    </p:spTree>
    <p:extLst>
      <p:ext uri="{BB962C8B-B14F-4D97-AF65-F5344CB8AC3E}">
        <p14:creationId xmlns:p14="http://schemas.microsoft.com/office/powerpoint/2010/main" val="708552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Enter your contact information. All cells with an * are required. </a:t>
            </a:r>
            <a:endParaRPr lang="en-US" sz="2000" dirty="0"/>
          </a:p>
        </p:txBody>
      </p:sp>
      <p:sp>
        <p:nvSpPr>
          <p:cNvPr id="4" name="Slide Number Placeholder 3"/>
          <p:cNvSpPr>
            <a:spLocks noGrp="1"/>
          </p:cNvSpPr>
          <p:nvPr>
            <p:ph type="sldNum" sz="quarter" idx="10"/>
          </p:nvPr>
        </p:nvSpPr>
        <p:spPr/>
        <p:txBody>
          <a:bodyPr/>
          <a:lstStyle/>
          <a:p>
            <a:fld id="{7EA4AAD1-AAFF-4111-A017-E615AD3B75B4}" type="slidenum">
              <a:rPr lang="en-US" smtClean="0"/>
              <a:t>6</a:t>
            </a:fld>
            <a:endParaRPr lang="en-US"/>
          </a:p>
        </p:txBody>
      </p:sp>
    </p:spTree>
    <p:extLst>
      <p:ext uri="{BB962C8B-B14F-4D97-AF65-F5344CB8AC3E}">
        <p14:creationId xmlns:p14="http://schemas.microsoft.com/office/powerpoint/2010/main" val="2663403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To complete your registration as a user, enter a password.</a:t>
            </a:r>
          </a:p>
          <a:p>
            <a:r>
              <a:rPr lang="en-US" sz="2000" dirty="0" smtClean="0"/>
              <a:t>Your password must be</a:t>
            </a:r>
          </a:p>
          <a:p>
            <a:r>
              <a:rPr lang="en-US" sz="2000" dirty="0"/>
              <a:t>	</a:t>
            </a:r>
            <a:r>
              <a:rPr lang="en-US" sz="2000" dirty="0" smtClean="0"/>
              <a:t>- at least 6 characters long</a:t>
            </a:r>
          </a:p>
          <a:p>
            <a:r>
              <a:rPr lang="en-US" sz="2000" dirty="0"/>
              <a:t>	</a:t>
            </a:r>
            <a:r>
              <a:rPr lang="en-US" sz="2000" dirty="0" smtClean="0"/>
              <a:t>-many contain upper and/or lower case  </a:t>
            </a:r>
          </a:p>
          <a:p>
            <a:r>
              <a:rPr lang="en-US" sz="2000" dirty="0" smtClean="0"/>
              <a:t>                 letters</a:t>
            </a:r>
          </a:p>
          <a:p>
            <a:r>
              <a:rPr lang="en-US" sz="2000" dirty="0"/>
              <a:t>	</a:t>
            </a:r>
            <a:r>
              <a:rPr lang="en-US" sz="2000" dirty="0" smtClean="0"/>
              <a:t>Numbers</a:t>
            </a:r>
          </a:p>
          <a:p>
            <a:r>
              <a:rPr lang="en-US" sz="2000" dirty="0"/>
              <a:t>	</a:t>
            </a:r>
            <a:r>
              <a:rPr lang="en-US" sz="2000" dirty="0" smtClean="0"/>
              <a:t>- and any of the above listed special </a:t>
            </a:r>
          </a:p>
          <a:p>
            <a:r>
              <a:rPr lang="en-US" sz="2000" dirty="0"/>
              <a:t> </a:t>
            </a:r>
            <a:r>
              <a:rPr lang="en-US" sz="2000" dirty="0" smtClean="0"/>
              <a:t>                  characters</a:t>
            </a:r>
            <a:endParaRPr lang="en-US" sz="2000" dirty="0"/>
          </a:p>
        </p:txBody>
      </p:sp>
      <p:sp>
        <p:nvSpPr>
          <p:cNvPr id="4" name="Slide Number Placeholder 3"/>
          <p:cNvSpPr>
            <a:spLocks noGrp="1"/>
          </p:cNvSpPr>
          <p:nvPr>
            <p:ph type="sldNum" sz="quarter" idx="10"/>
          </p:nvPr>
        </p:nvSpPr>
        <p:spPr/>
        <p:txBody>
          <a:bodyPr/>
          <a:lstStyle/>
          <a:p>
            <a:fld id="{7EA4AAD1-AAFF-4111-A017-E615AD3B75B4}" type="slidenum">
              <a:rPr lang="en-US" smtClean="0"/>
              <a:t>7</a:t>
            </a:fld>
            <a:endParaRPr lang="en-US"/>
          </a:p>
        </p:txBody>
      </p:sp>
    </p:spTree>
    <p:extLst>
      <p:ext uri="{BB962C8B-B14F-4D97-AF65-F5344CB8AC3E}">
        <p14:creationId xmlns:p14="http://schemas.microsoft.com/office/powerpoint/2010/main" val="1649084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Confirm your password and click on “Create Account”</a:t>
            </a:r>
          </a:p>
          <a:p>
            <a:endParaRPr lang="en-US" sz="2000" dirty="0"/>
          </a:p>
          <a:p>
            <a:r>
              <a:rPr lang="en-US" sz="2000" dirty="0" smtClean="0"/>
              <a:t>You should receive a confirmation email from ORLF, make sure to check your junk or spam folders before you resend the email.</a:t>
            </a:r>
          </a:p>
          <a:p>
            <a:r>
              <a:rPr lang="en-US" sz="2000" dirty="0" smtClean="0"/>
              <a:t>When you successfully receive your confirmation email click continue</a:t>
            </a:r>
          </a:p>
          <a:p>
            <a:endParaRPr lang="en-US" sz="2000" dirty="0"/>
          </a:p>
        </p:txBody>
      </p:sp>
      <p:sp>
        <p:nvSpPr>
          <p:cNvPr id="4" name="Slide Number Placeholder 3"/>
          <p:cNvSpPr>
            <a:spLocks noGrp="1"/>
          </p:cNvSpPr>
          <p:nvPr>
            <p:ph type="sldNum" sz="quarter" idx="10"/>
          </p:nvPr>
        </p:nvSpPr>
        <p:spPr/>
        <p:txBody>
          <a:bodyPr/>
          <a:lstStyle/>
          <a:p>
            <a:fld id="{7EA4AAD1-AAFF-4111-A017-E615AD3B75B4}" type="slidenum">
              <a:rPr lang="en-US" smtClean="0"/>
              <a:t>8</a:t>
            </a:fld>
            <a:endParaRPr lang="en-US"/>
          </a:p>
        </p:txBody>
      </p:sp>
    </p:spTree>
    <p:extLst>
      <p:ext uri="{BB962C8B-B14F-4D97-AF65-F5344CB8AC3E}">
        <p14:creationId xmlns:p14="http://schemas.microsoft.com/office/powerpoint/2010/main" val="3193136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And you have completed your user profile and are ready to move to the grant application. </a:t>
            </a:r>
          </a:p>
          <a:p>
            <a:endParaRPr lang="en-US" sz="2000" dirty="0"/>
          </a:p>
        </p:txBody>
      </p:sp>
      <p:sp>
        <p:nvSpPr>
          <p:cNvPr id="4" name="Slide Number Placeholder 3"/>
          <p:cNvSpPr>
            <a:spLocks noGrp="1"/>
          </p:cNvSpPr>
          <p:nvPr>
            <p:ph type="sldNum" sz="quarter" idx="10"/>
          </p:nvPr>
        </p:nvSpPr>
        <p:spPr/>
        <p:txBody>
          <a:bodyPr/>
          <a:lstStyle/>
          <a:p>
            <a:fld id="{7EA4AAD1-AAFF-4111-A017-E615AD3B75B4}" type="slidenum">
              <a:rPr lang="en-US" smtClean="0"/>
              <a:t>9</a:t>
            </a:fld>
            <a:endParaRPr lang="en-US"/>
          </a:p>
        </p:txBody>
      </p:sp>
    </p:spTree>
    <p:extLst>
      <p:ext uri="{BB962C8B-B14F-4D97-AF65-F5344CB8AC3E}">
        <p14:creationId xmlns:p14="http://schemas.microsoft.com/office/powerpoint/2010/main" val="93789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CCD74E-44D3-44C7-B818-C11F32CBF31D}"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87E58-A2CD-4205-B6C8-D1AF1643061C}" type="slidenum">
              <a:rPr lang="en-US" smtClean="0"/>
              <a:t>‹#›</a:t>
            </a:fld>
            <a:endParaRPr lang="en-US"/>
          </a:p>
        </p:txBody>
      </p:sp>
    </p:spTree>
    <p:extLst>
      <p:ext uri="{BB962C8B-B14F-4D97-AF65-F5344CB8AC3E}">
        <p14:creationId xmlns:p14="http://schemas.microsoft.com/office/powerpoint/2010/main" val="341754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87E58-A2CD-4205-B6C8-D1AF1643061C}" type="slidenum">
              <a:rPr lang="en-US" smtClean="0"/>
              <a:t>‹#›</a:t>
            </a:fld>
            <a:endParaRPr lang="en-US"/>
          </a:p>
        </p:txBody>
      </p:sp>
    </p:spTree>
    <p:extLst>
      <p:ext uri="{BB962C8B-B14F-4D97-AF65-F5344CB8AC3E}">
        <p14:creationId xmlns:p14="http://schemas.microsoft.com/office/powerpoint/2010/main" val="321740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87E58-A2CD-4205-B6C8-D1AF1643061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439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87E58-A2CD-4205-B6C8-D1AF1643061C}" type="slidenum">
              <a:rPr lang="en-US" smtClean="0"/>
              <a:t>‹#›</a:t>
            </a:fld>
            <a:endParaRPr lang="en-US"/>
          </a:p>
        </p:txBody>
      </p:sp>
    </p:spTree>
    <p:extLst>
      <p:ext uri="{BB962C8B-B14F-4D97-AF65-F5344CB8AC3E}">
        <p14:creationId xmlns:p14="http://schemas.microsoft.com/office/powerpoint/2010/main" val="31622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87E58-A2CD-4205-B6C8-D1AF1643061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05039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87E58-A2CD-4205-B6C8-D1AF1643061C}" type="slidenum">
              <a:rPr lang="en-US" smtClean="0"/>
              <a:t>‹#›</a:t>
            </a:fld>
            <a:endParaRPr lang="en-US"/>
          </a:p>
        </p:txBody>
      </p:sp>
    </p:spTree>
    <p:extLst>
      <p:ext uri="{BB962C8B-B14F-4D97-AF65-F5344CB8AC3E}">
        <p14:creationId xmlns:p14="http://schemas.microsoft.com/office/powerpoint/2010/main" val="3488084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CD74E-44D3-44C7-B818-C11F32CBF31D}"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87E58-A2CD-4205-B6C8-D1AF1643061C}" type="slidenum">
              <a:rPr lang="en-US" smtClean="0"/>
              <a:t>‹#›</a:t>
            </a:fld>
            <a:endParaRPr lang="en-US"/>
          </a:p>
        </p:txBody>
      </p:sp>
    </p:spTree>
    <p:extLst>
      <p:ext uri="{BB962C8B-B14F-4D97-AF65-F5344CB8AC3E}">
        <p14:creationId xmlns:p14="http://schemas.microsoft.com/office/powerpoint/2010/main" val="3749506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CD74E-44D3-44C7-B818-C11F32CBF31D}"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87E58-A2CD-4205-B6C8-D1AF1643061C}" type="slidenum">
              <a:rPr lang="en-US" smtClean="0"/>
              <a:t>‹#›</a:t>
            </a:fld>
            <a:endParaRPr lang="en-US"/>
          </a:p>
        </p:txBody>
      </p:sp>
    </p:spTree>
    <p:extLst>
      <p:ext uri="{BB962C8B-B14F-4D97-AF65-F5344CB8AC3E}">
        <p14:creationId xmlns:p14="http://schemas.microsoft.com/office/powerpoint/2010/main" val="140478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CD74E-44D3-44C7-B818-C11F32CBF31D}"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87E58-A2CD-4205-B6C8-D1AF1643061C}" type="slidenum">
              <a:rPr lang="en-US" smtClean="0"/>
              <a:t>‹#›</a:t>
            </a:fld>
            <a:endParaRPr lang="en-US"/>
          </a:p>
        </p:txBody>
      </p:sp>
    </p:spTree>
    <p:extLst>
      <p:ext uri="{BB962C8B-B14F-4D97-AF65-F5344CB8AC3E}">
        <p14:creationId xmlns:p14="http://schemas.microsoft.com/office/powerpoint/2010/main" val="630655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87E58-A2CD-4205-B6C8-D1AF1643061C}" type="slidenum">
              <a:rPr lang="en-US" smtClean="0"/>
              <a:t>‹#›</a:t>
            </a:fld>
            <a:endParaRPr lang="en-US"/>
          </a:p>
        </p:txBody>
      </p:sp>
    </p:spTree>
    <p:extLst>
      <p:ext uri="{BB962C8B-B14F-4D97-AF65-F5344CB8AC3E}">
        <p14:creationId xmlns:p14="http://schemas.microsoft.com/office/powerpoint/2010/main" val="1688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CCD74E-44D3-44C7-B818-C11F32CBF31D}" type="datetimeFigureOut">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87E58-A2CD-4205-B6C8-D1AF1643061C}" type="slidenum">
              <a:rPr lang="en-US" smtClean="0"/>
              <a:t>‹#›</a:t>
            </a:fld>
            <a:endParaRPr lang="en-US"/>
          </a:p>
        </p:txBody>
      </p:sp>
    </p:spTree>
    <p:extLst>
      <p:ext uri="{BB962C8B-B14F-4D97-AF65-F5344CB8AC3E}">
        <p14:creationId xmlns:p14="http://schemas.microsoft.com/office/powerpoint/2010/main" val="322376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CCD74E-44D3-44C7-B818-C11F32CBF31D}" type="datetimeFigureOut">
              <a:rPr lang="en-US" smtClean="0"/>
              <a:t>8/24/2017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87E58-A2CD-4205-B6C8-D1AF1643061C}" type="slidenum">
              <a:rPr lang="en-US" smtClean="0"/>
              <a:t>‹#›</a:t>
            </a:fld>
            <a:endParaRPr lang="en-US"/>
          </a:p>
        </p:txBody>
      </p:sp>
    </p:spTree>
    <p:extLst>
      <p:ext uri="{BB962C8B-B14F-4D97-AF65-F5344CB8AC3E}">
        <p14:creationId xmlns:p14="http://schemas.microsoft.com/office/powerpoint/2010/main" val="195418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CCD74E-44D3-44C7-B818-C11F32CBF31D}" type="datetimeFigureOut">
              <a:rPr lang="en-US" smtClean="0"/>
              <a:t>8/24/2017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87E58-A2CD-4205-B6C8-D1AF1643061C}" type="slidenum">
              <a:rPr lang="en-US" smtClean="0"/>
              <a:t>‹#›</a:t>
            </a:fld>
            <a:endParaRPr lang="en-US"/>
          </a:p>
        </p:txBody>
      </p:sp>
    </p:spTree>
    <p:extLst>
      <p:ext uri="{BB962C8B-B14F-4D97-AF65-F5344CB8AC3E}">
        <p14:creationId xmlns:p14="http://schemas.microsoft.com/office/powerpoint/2010/main" val="423953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CD74E-44D3-44C7-B818-C11F32CBF31D}" type="datetimeFigureOut">
              <a:rPr lang="en-US" smtClean="0"/>
              <a:t>8/24/2017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87E58-A2CD-4205-B6C8-D1AF1643061C}"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9971" y="5990843"/>
            <a:ext cx="1963628" cy="640958"/>
          </a:xfrm>
          <a:prstGeom prst="rect">
            <a:avLst/>
          </a:prstGeom>
        </p:spPr>
      </p:pic>
    </p:spTree>
    <p:extLst>
      <p:ext uri="{BB962C8B-B14F-4D97-AF65-F5344CB8AC3E}">
        <p14:creationId xmlns:p14="http://schemas.microsoft.com/office/powerpoint/2010/main" val="38245025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CD74E-44D3-44C7-B818-C11F32CBF31D}" type="datetimeFigureOut">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87E58-A2CD-4205-B6C8-D1AF1643061C}" type="slidenum">
              <a:rPr lang="en-US" smtClean="0"/>
              <a:t>‹#›</a:t>
            </a:fld>
            <a:endParaRPr lang="en-US"/>
          </a:p>
        </p:txBody>
      </p:sp>
    </p:spTree>
    <p:extLst>
      <p:ext uri="{BB962C8B-B14F-4D97-AF65-F5344CB8AC3E}">
        <p14:creationId xmlns:p14="http://schemas.microsoft.com/office/powerpoint/2010/main" val="196882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87E58-A2CD-4205-B6C8-D1AF1643061C}" type="slidenum">
              <a:rPr lang="en-US" smtClean="0"/>
              <a:t>‹#›</a:t>
            </a:fld>
            <a:endParaRPr lang="en-US"/>
          </a:p>
        </p:txBody>
      </p:sp>
      <p:sp>
        <p:nvSpPr>
          <p:cNvPr id="5" name="Date Placeholder 4"/>
          <p:cNvSpPr>
            <a:spLocks noGrp="1"/>
          </p:cNvSpPr>
          <p:nvPr>
            <p:ph type="dt" sz="half" idx="10"/>
          </p:nvPr>
        </p:nvSpPr>
        <p:spPr/>
        <p:txBody>
          <a:bodyPr/>
          <a:lstStyle/>
          <a:p>
            <a:fld id="{E8CCD74E-44D3-44C7-B818-C11F32CBF31D}" type="datetimeFigureOut">
              <a:rPr lang="en-US" smtClean="0"/>
              <a:t>8/24/2017</a:t>
            </a:fld>
            <a:endParaRPr lang="en-US"/>
          </a:p>
        </p:txBody>
      </p:sp>
    </p:spTree>
    <p:extLst>
      <p:ext uri="{BB962C8B-B14F-4D97-AF65-F5344CB8AC3E}">
        <p14:creationId xmlns:p14="http://schemas.microsoft.com/office/powerpoint/2010/main" val="400034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CCD74E-44D3-44C7-B818-C11F32CBF31D}" type="datetimeFigureOut">
              <a:rPr lang="en-US" smtClean="0"/>
              <a:t>8/24/2017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8A87E58-A2CD-4205-B6C8-D1AF1643061C}" type="slidenum">
              <a:rPr lang="en-US" smtClean="0"/>
              <a:t>‹#›</a:t>
            </a:fld>
            <a:endParaRPr lang="en-US"/>
          </a:p>
        </p:txBody>
      </p:sp>
    </p:spTree>
    <p:extLst>
      <p:ext uri="{BB962C8B-B14F-4D97-AF65-F5344CB8AC3E}">
        <p14:creationId xmlns:p14="http://schemas.microsoft.com/office/powerpoint/2010/main" val="298218554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m4a"/><Relationship Id="rId7" Type="http://schemas.openxmlformats.org/officeDocument/2006/relationships/image" Target="../media/image6.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3.png"/><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3.png"/><Relationship Id="rId2" Type="http://schemas.microsoft.com/office/2007/relationships/media" Target="../media/media6.m4a"/><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7" Type="http://schemas.openxmlformats.org/officeDocument/2006/relationships/image" Target="../media/image3.png"/><Relationship Id="rId2" Type="http://schemas.microsoft.com/office/2007/relationships/media" Target="../media/media7.m4a"/><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8.m4a"/><Relationship Id="rId7" Type="http://schemas.openxmlformats.org/officeDocument/2006/relationships/image" Target="../media/image12.png"/><Relationship Id="rId2" Type="http://schemas.microsoft.com/office/2007/relationships/media" Target="../media/media8.m4a"/><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hyperlink" Target="mailto:anossaman@orlf?subject=New%20GMS%20Technical%20difficulties"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Online Grant Application</a:t>
            </a:r>
            <a:endParaRPr lang="en-US" dirty="0"/>
          </a:p>
        </p:txBody>
      </p:sp>
      <p:sp>
        <p:nvSpPr>
          <p:cNvPr id="3" name="Subtitle 2"/>
          <p:cNvSpPr>
            <a:spLocks noGrp="1"/>
          </p:cNvSpPr>
          <p:nvPr>
            <p:ph type="subTitle" idx="1"/>
          </p:nvPr>
        </p:nvSpPr>
        <p:spPr/>
        <p:txBody>
          <a:bodyPr>
            <a:normAutofit/>
          </a:bodyPr>
          <a:lstStyle/>
          <a:p>
            <a:r>
              <a:rPr lang="en-US" sz="3600" dirty="0" smtClean="0"/>
              <a:t>Part 1: Creating a Profile</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9735" y="5400896"/>
            <a:ext cx="3656254" cy="1193457"/>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027222154"/>
      </p:ext>
    </p:extLst>
  </p:cSld>
  <p:clrMapOvr>
    <a:masterClrMapping/>
  </p:clrMapOvr>
  <mc:AlternateContent xmlns:mc="http://schemas.openxmlformats.org/markup-compatibility/2006">
    <mc:Choice xmlns:p14="http://schemas.microsoft.com/office/powerpoint/2010/main" Requires="p14">
      <p:transition spd="slow" p14:dur="2000" advTm="14678"/>
    </mc:Choice>
    <mc:Fallback>
      <p:transition spd="slow" advTm="146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6"/>
          <a:srcRect t="3724" b="3724"/>
          <a:stretch>
            <a:fillRect/>
          </a:stretch>
        </p:blipFill>
        <p:spPr>
          <a:xfrm>
            <a:off x="751475" y="2240692"/>
            <a:ext cx="8596668" cy="384571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675" y="757915"/>
            <a:ext cx="4000008" cy="1305663"/>
          </a:xfrm>
          <a:prstGeom prst="rect">
            <a:avLst/>
          </a:prstGeom>
        </p:spPr>
      </p:pic>
      <p:sp>
        <p:nvSpPr>
          <p:cNvPr id="9" name="Up Arrow Callout 8"/>
          <p:cNvSpPr/>
          <p:nvPr/>
        </p:nvSpPr>
        <p:spPr>
          <a:xfrm>
            <a:off x="1000897" y="4819135"/>
            <a:ext cx="2286000" cy="192765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on “Create New Account” </a:t>
            </a:r>
            <a:endParaRPr lang="en-US" dirty="0"/>
          </a:p>
        </p:txBody>
      </p:sp>
      <p:sp>
        <p:nvSpPr>
          <p:cNvPr id="10" name="Rectangle 9"/>
          <p:cNvSpPr/>
          <p:nvPr/>
        </p:nvSpPr>
        <p:spPr>
          <a:xfrm>
            <a:off x="5262465" y="5001208"/>
            <a:ext cx="3741576" cy="783772"/>
          </a:xfrm>
          <a:prstGeom prst="rect">
            <a:avLst/>
          </a:prstGeom>
          <a:solidFill>
            <a:srgbClr val="CC0099">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158014681"/>
      </p:ext>
    </p:extLst>
  </p:cSld>
  <p:clrMapOvr>
    <a:masterClrMapping/>
  </p:clrMapOvr>
  <mc:AlternateContent xmlns:mc="http://schemas.openxmlformats.org/markup-compatibility/2006">
    <mc:Choice xmlns:p14="http://schemas.microsoft.com/office/powerpoint/2010/main" Requires="p14">
      <p:transition spd="slow" p14:dur="2000" advTm="31327"/>
    </mc:Choice>
    <mc:Fallback>
      <p:transition spd="slow" advTm="313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18735" y="385632"/>
            <a:ext cx="6771504" cy="5879243"/>
            <a:chOff x="1248031" y="311492"/>
            <a:chExt cx="8775099" cy="6881647"/>
          </a:xfrm>
        </p:grpSpPr>
        <p:pic>
          <p:nvPicPr>
            <p:cNvPr id="2" name="Picture 1"/>
            <p:cNvPicPr>
              <a:picLocks noChangeAspect="1"/>
            </p:cNvPicPr>
            <p:nvPr/>
          </p:nvPicPr>
          <p:blipFill>
            <a:blip r:embed="rId6"/>
            <a:stretch>
              <a:fillRect/>
            </a:stretch>
          </p:blipFill>
          <p:spPr>
            <a:xfrm>
              <a:off x="1248031" y="311492"/>
              <a:ext cx="8775099" cy="4722342"/>
            </a:xfrm>
            <a:prstGeom prst="rect">
              <a:avLst/>
            </a:prstGeom>
          </p:spPr>
        </p:pic>
        <p:pic>
          <p:nvPicPr>
            <p:cNvPr id="3" name="Picture 2"/>
            <p:cNvPicPr>
              <a:picLocks noChangeAspect="1"/>
            </p:cNvPicPr>
            <p:nvPr/>
          </p:nvPicPr>
          <p:blipFill>
            <a:blip r:embed="rId7"/>
            <a:stretch>
              <a:fillRect/>
            </a:stretch>
          </p:blipFill>
          <p:spPr>
            <a:xfrm>
              <a:off x="1421027" y="5033835"/>
              <a:ext cx="8602103" cy="2159304"/>
            </a:xfrm>
            <a:prstGeom prst="rect">
              <a:avLst/>
            </a:prstGeom>
          </p:spPr>
        </p:pic>
      </p:grpSp>
      <p:sp>
        <p:nvSpPr>
          <p:cNvPr id="5" name="Right Arrow 4"/>
          <p:cNvSpPr/>
          <p:nvPr/>
        </p:nvSpPr>
        <p:spPr>
          <a:xfrm>
            <a:off x="430058" y="902043"/>
            <a:ext cx="1322173" cy="5436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NOTE!</a:t>
            </a:r>
            <a:endParaRPr lang="en-US" dirty="0"/>
          </a:p>
        </p:txBody>
      </p:sp>
      <p:sp>
        <p:nvSpPr>
          <p:cNvPr id="7" name="Left Arrow Callout 6"/>
          <p:cNvSpPr/>
          <p:nvPr/>
        </p:nvSpPr>
        <p:spPr>
          <a:xfrm>
            <a:off x="8390239" y="1754659"/>
            <a:ext cx="3126260" cy="2158816"/>
          </a:xfrm>
          <a:prstGeom prst="lef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rPr>
              <a:t>Begin by filling out the following organizational information and  click </a:t>
            </a:r>
            <a:r>
              <a:rPr lang="en-US" dirty="0">
                <a:solidFill>
                  <a:srgbClr val="CC0099"/>
                </a:solidFill>
              </a:rPr>
              <a:t>“Next”</a:t>
            </a:r>
          </a:p>
        </p:txBody>
      </p:sp>
      <p:cxnSp>
        <p:nvCxnSpPr>
          <p:cNvPr id="9" name="Straight Arrow Connector 8"/>
          <p:cNvCxnSpPr/>
          <p:nvPr/>
        </p:nvCxnSpPr>
        <p:spPr>
          <a:xfrm flipH="1">
            <a:off x="8390239" y="3496962"/>
            <a:ext cx="2434280" cy="1445741"/>
          </a:xfrm>
          <a:prstGeom prst="straightConnector1">
            <a:avLst/>
          </a:prstGeom>
          <a:ln>
            <a:solidFill>
              <a:srgbClr val="CC0099"/>
            </a:solidFill>
            <a:tailEnd type="triangle"/>
          </a:ln>
        </p:spPr>
        <p:style>
          <a:lnRef idx="1">
            <a:schemeClr val="accent1"/>
          </a:lnRef>
          <a:fillRef idx="0">
            <a:schemeClr val="accent1"/>
          </a:fillRef>
          <a:effectRef idx="0">
            <a:schemeClr val="accent1"/>
          </a:effectRef>
          <a:fontRef idx="minor">
            <a:schemeClr val="tx1"/>
          </a:fontRef>
        </p:style>
      </p:cxn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839296833"/>
      </p:ext>
    </p:extLst>
  </p:cSld>
  <p:clrMapOvr>
    <a:masterClrMapping/>
  </p:clrMapOvr>
  <mc:AlternateContent xmlns:mc="http://schemas.openxmlformats.org/markup-compatibility/2006">
    <mc:Choice xmlns:p14="http://schemas.microsoft.com/office/powerpoint/2010/main" Requires="p14">
      <p:transition spd="slow" p14:dur="2000" advTm="23621"/>
    </mc:Choice>
    <mc:Fallback>
      <p:transition spd="slow" advTm="2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11"/>
                </p:tgtEl>
              </p:cMediaNode>
            </p:audio>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3293201" y="531342"/>
            <a:ext cx="8081259" cy="4572000"/>
          </a:xfrm>
          <a:prstGeom prst="rect">
            <a:avLst/>
          </a:prstGeom>
        </p:spPr>
      </p:pic>
      <p:sp>
        <p:nvSpPr>
          <p:cNvPr id="4" name="Right Arrow Callout 3"/>
          <p:cNvSpPr/>
          <p:nvPr/>
        </p:nvSpPr>
        <p:spPr>
          <a:xfrm>
            <a:off x="234778" y="1075038"/>
            <a:ext cx="3212757" cy="3904735"/>
          </a:xfrm>
          <a:prstGeom prst="rightArrowCallout">
            <a:avLst>
              <a:gd name="adj1" fmla="val 15769"/>
              <a:gd name="adj2" fmla="val 17308"/>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 your information</a:t>
            </a:r>
          </a:p>
          <a:p>
            <a:pPr algn="ctr"/>
            <a:r>
              <a:rPr lang="en-US" dirty="0" smtClean="0"/>
              <a:t>NOTE: </a:t>
            </a:r>
          </a:p>
          <a:p>
            <a:pPr algn="ctr"/>
            <a:r>
              <a:rPr lang="en-US" dirty="0" smtClean="0"/>
              <a:t>Your email address is your user name and is how we will communicate with you, please use an email address that is checked on a regular basis. </a:t>
            </a:r>
            <a:endParaRPr lang="en-US" dirty="0"/>
          </a:p>
        </p:txBody>
      </p:sp>
      <p:sp>
        <p:nvSpPr>
          <p:cNvPr id="6" name="Oval 5"/>
          <p:cNvSpPr/>
          <p:nvPr/>
        </p:nvSpPr>
        <p:spPr>
          <a:xfrm>
            <a:off x="7234976" y="3138616"/>
            <a:ext cx="605481" cy="3830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Callout 2 8"/>
          <p:cNvSpPr/>
          <p:nvPr/>
        </p:nvSpPr>
        <p:spPr>
          <a:xfrm>
            <a:off x="7933038" y="3855306"/>
            <a:ext cx="2681416" cy="2347786"/>
          </a:xfrm>
          <a:prstGeom prst="borderCallout2">
            <a:avLst>
              <a:gd name="adj1" fmla="val 39846"/>
              <a:gd name="adj2" fmla="val -28"/>
              <a:gd name="adj3" fmla="val 40407"/>
              <a:gd name="adj4" fmla="val -57"/>
              <a:gd name="adj5" fmla="val -23629"/>
              <a:gd name="adj6" fmla="val -169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 your organization’s address or use “</a:t>
            </a:r>
            <a:r>
              <a:rPr lang="en-US" dirty="0">
                <a:solidFill>
                  <a:srgbClr val="FF0000"/>
                </a:solidFill>
              </a:rPr>
              <a:t>Copy</a:t>
            </a:r>
            <a:r>
              <a:rPr lang="en-US" dirty="0" smtClean="0"/>
              <a:t>” button and then click “Next”</a:t>
            </a:r>
            <a:endParaRPr lang="en-US" dirty="0"/>
          </a:p>
        </p:txBody>
      </p:sp>
      <p:cxnSp>
        <p:nvCxnSpPr>
          <p:cNvPr id="8" name="Straight Arrow Connector 7"/>
          <p:cNvCxnSpPr/>
          <p:nvPr/>
        </p:nvCxnSpPr>
        <p:spPr>
          <a:xfrm flipH="1" flipV="1">
            <a:off x="4893404" y="1390137"/>
            <a:ext cx="4025182" cy="37132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7266" y="5226908"/>
            <a:ext cx="6351372" cy="1477328"/>
          </a:xfrm>
          <a:prstGeom prst="rect">
            <a:avLst/>
          </a:prstGeom>
          <a:noFill/>
        </p:spPr>
        <p:txBody>
          <a:bodyPr wrap="square" rtlCol="0">
            <a:spAutoFit/>
          </a:bodyPr>
          <a:lstStyle/>
          <a:p>
            <a:r>
              <a:rPr lang="en-US" dirty="0" smtClean="0"/>
              <a:t>NOTE: If you get the message </a:t>
            </a:r>
          </a:p>
          <a:p>
            <a:r>
              <a:rPr lang="en-US" dirty="0"/>
              <a:t>The Login you have entered (your email address) is already in use</a:t>
            </a:r>
            <a:r>
              <a:rPr lang="en-US" dirty="0" smtClean="0"/>
              <a:t>. </a:t>
            </a:r>
            <a:r>
              <a:rPr lang="en-US" dirty="0">
                <a:solidFill>
                  <a:srgbClr val="FF0000"/>
                </a:solidFill>
              </a:rPr>
              <a:t>Cancel your account creation </a:t>
            </a:r>
            <a:r>
              <a:rPr lang="en-US" dirty="0" smtClean="0"/>
              <a:t>and contact Amy Nossaman @ 641-455-5260 or anossaman@orlf.org</a:t>
            </a:r>
            <a:endParaRPr lang="en-US" dirty="0"/>
          </a:p>
          <a:p>
            <a:endParaRPr lang="en-US" dirty="0"/>
          </a:p>
        </p:txBody>
      </p:sp>
      <p:cxnSp>
        <p:nvCxnSpPr>
          <p:cNvPr id="16" name="Straight Arrow Connector 15"/>
          <p:cNvCxnSpPr/>
          <p:nvPr/>
        </p:nvCxnSpPr>
        <p:spPr>
          <a:xfrm flipV="1">
            <a:off x="4559643" y="753762"/>
            <a:ext cx="5412260" cy="51280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546807467"/>
      </p:ext>
    </p:extLst>
  </p:cSld>
  <p:clrMapOvr>
    <a:masterClrMapping/>
  </p:clrMapOvr>
  <mc:AlternateContent xmlns:mc="http://schemas.openxmlformats.org/markup-compatibility/2006">
    <mc:Choice xmlns:p14="http://schemas.microsoft.com/office/powerpoint/2010/main" Requires="p14">
      <p:transition spd="slow" p14:dur="2000" advTm="53337"/>
    </mc:Choice>
    <mc:Fallback>
      <p:transition spd="slow" advTm="533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out)">
                                      <p:cBhvr>
                                        <p:cTn id="16" dur="2000"/>
                                        <p:tgtEl>
                                          <p:spTgt spid="6"/>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10"/>
                </p:tgtEl>
              </p:cMediaNode>
            </p:audio>
          </p:childTnLst>
        </p:cTn>
      </p:par>
    </p:tnLst>
    <p:bldLst>
      <p:bldP spid="4" grpId="0" animBg="1"/>
      <p:bldP spid="6" grpId="0" animBg="1"/>
      <p:bldP spid="9"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457200" y="432242"/>
            <a:ext cx="7691952" cy="4051201"/>
          </a:xfrm>
          <a:prstGeom prst="rect">
            <a:avLst/>
          </a:prstGeom>
        </p:spPr>
      </p:pic>
      <p:sp>
        <p:nvSpPr>
          <p:cNvPr id="3" name="Up Arrow Callout 2"/>
          <p:cNvSpPr/>
          <p:nvPr/>
        </p:nvSpPr>
        <p:spPr>
          <a:xfrm>
            <a:off x="1124465" y="4584357"/>
            <a:ext cx="5128054" cy="2187146"/>
          </a:xfrm>
          <a:prstGeom prst="upArrowCallout">
            <a:avLst>
              <a:gd name="adj1" fmla="val 8348"/>
              <a:gd name="adj2" fmla="val 15112"/>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Answer the Executive Office Question. If you answer “No” you will be prompted to enter the contact information for your organization’s Executive Officer </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652519902"/>
      </p:ext>
    </p:extLst>
  </p:cSld>
  <p:clrMapOvr>
    <a:masterClrMapping/>
  </p:clrMapOvr>
  <mc:AlternateContent xmlns:mc="http://schemas.openxmlformats.org/markup-compatibility/2006">
    <mc:Choice xmlns:p14="http://schemas.microsoft.com/office/powerpoint/2010/main" Requires="p14">
      <p:transition spd="slow" p14:dur="2000" advTm="19639"/>
    </mc:Choice>
    <mc:Fallback>
      <p:transition spd="slow" advTm="19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247135" y="636957"/>
            <a:ext cx="8920111" cy="4454028"/>
          </a:xfrm>
          <a:prstGeom prst="rect">
            <a:avLst/>
          </a:prstGeom>
        </p:spPr>
      </p:pic>
      <p:sp>
        <p:nvSpPr>
          <p:cNvPr id="3" name="TextBox 2"/>
          <p:cNvSpPr txBox="1"/>
          <p:nvPr/>
        </p:nvSpPr>
        <p:spPr>
          <a:xfrm>
            <a:off x="1408670" y="5486400"/>
            <a:ext cx="5325762" cy="646331"/>
          </a:xfrm>
          <a:prstGeom prst="rect">
            <a:avLst/>
          </a:prstGeom>
          <a:noFill/>
        </p:spPr>
        <p:txBody>
          <a:bodyPr wrap="square" rtlCol="0">
            <a:spAutoFit/>
          </a:bodyPr>
          <a:lstStyle/>
          <a:p>
            <a:r>
              <a:rPr lang="en-US" dirty="0" smtClean="0">
                <a:solidFill>
                  <a:schemeClr val="accent1">
                    <a:lumMod val="50000"/>
                  </a:schemeClr>
                </a:solidFill>
              </a:rPr>
              <a:t>Enter the contact information for the Executive Officer of your organization </a:t>
            </a:r>
            <a:r>
              <a:rPr lang="en-US" dirty="0" smtClean="0">
                <a:solidFill>
                  <a:srgbClr val="CC0099"/>
                </a:solidFill>
              </a:rPr>
              <a:t>and click Next</a:t>
            </a:r>
            <a:endParaRPr lang="en-US" dirty="0">
              <a:solidFill>
                <a:srgbClr val="CC0099"/>
              </a:solidFill>
            </a:endParaRPr>
          </a:p>
        </p:txBody>
      </p:sp>
      <p:cxnSp>
        <p:nvCxnSpPr>
          <p:cNvPr id="5" name="Straight Arrow Connector 4"/>
          <p:cNvCxnSpPr/>
          <p:nvPr/>
        </p:nvCxnSpPr>
        <p:spPr>
          <a:xfrm flipV="1">
            <a:off x="6042454" y="4979773"/>
            <a:ext cx="2471351" cy="939113"/>
          </a:xfrm>
          <a:prstGeom prst="straightConnector1">
            <a:avLst/>
          </a:prstGeom>
          <a:ln>
            <a:solidFill>
              <a:srgbClr val="CC0099"/>
            </a:solidFill>
            <a:tailEnd type="triangle"/>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4276698438"/>
      </p:ext>
    </p:extLst>
  </p:cSld>
  <p:clrMapOvr>
    <a:masterClrMapping/>
  </p:clrMapOvr>
  <mc:AlternateContent xmlns:mc="http://schemas.openxmlformats.org/markup-compatibility/2006">
    <mc:Choice xmlns:p14="http://schemas.microsoft.com/office/powerpoint/2010/main" Requires="p14">
      <p:transition spd="slow" p14:dur="2000" advTm="6852"/>
    </mc:Choice>
    <mc:Fallback>
      <p:transition spd="slow" advTm="68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358345" y="579413"/>
            <a:ext cx="10613299" cy="4091442"/>
          </a:xfrm>
          <a:prstGeom prst="rect">
            <a:avLst/>
          </a:prstGeom>
        </p:spPr>
      </p:pic>
      <p:sp>
        <p:nvSpPr>
          <p:cNvPr id="3" name="Line Callout 1 2"/>
          <p:cNvSpPr/>
          <p:nvPr/>
        </p:nvSpPr>
        <p:spPr>
          <a:xfrm>
            <a:off x="2607276" y="4670855"/>
            <a:ext cx="4448432" cy="1643448"/>
          </a:xfrm>
          <a:prstGeom prst="borderCallout1">
            <a:avLst>
              <a:gd name="adj1" fmla="val -19596"/>
              <a:gd name="adj2" fmla="val -31389"/>
              <a:gd name="adj3" fmla="val 38816"/>
              <a:gd name="adj4" fmla="val 833"/>
            </a:avLst>
          </a:prstGeom>
          <a:ln>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 Password</a:t>
            </a:r>
            <a:endParaRPr lang="en-US" dirty="0"/>
          </a:p>
        </p:txBody>
      </p:sp>
      <p:sp>
        <p:nvSpPr>
          <p:cNvPr id="4" name="Pentagon 3"/>
          <p:cNvSpPr/>
          <p:nvPr/>
        </p:nvSpPr>
        <p:spPr>
          <a:xfrm>
            <a:off x="593124" y="3336324"/>
            <a:ext cx="9131644" cy="383060"/>
          </a:xfrm>
          <a:prstGeom prst="homePlate">
            <a:avLst/>
          </a:prstGeom>
          <a:solidFill>
            <a:srgbClr val="CC0099">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57948893"/>
      </p:ext>
    </p:extLst>
  </p:cSld>
  <p:clrMapOvr>
    <a:masterClrMapping/>
  </p:clrMapOvr>
  <mc:AlternateContent xmlns:mc="http://schemas.openxmlformats.org/markup-compatibility/2006">
    <mc:Choice xmlns:p14="http://schemas.microsoft.com/office/powerpoint/2010/main" Requires="p14">
      <p:transition spd="slow" p14:dur="2000" advTm="18628"/>
    </mc:Choice>
    <mc:Fallback>
      <p:transition spd="slow" advTm="186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
                </p:tgtEl>
              </p:cMediaNode>
            </p:audio>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6"/>
          <a:srcRect t="7505"/>
          <a:stretch/>
        </p:blipFill>
        <p:spPr>
          <a:xfrm>
            <a:off x="247544" y="333633"/>
            <a:ext cx="8748176" cy="1924768"/>
          </a:xfrm>
          <a:prstGeom prst="rect">
            <a:avLst/>
          </a:prstGeom>
        </p:spPr>
      </p:pic>
      <p:sp>
        <p:nvSpPr>
          <p:cNvPr id="3" name="Oval 2"/>
          <p:cNvSpPr/>
          <p:nvPr/>
        </p:nvSpPr>
        <p:spPr>
          <a:xfrm>
            <a:off x="7809470" y="1618735"/>
            <a:ext cx="1186250" cy="753762"/>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7"/>
          <a:stretch>
            <a:fillRect/>
          </a:stretch>
        </p:blipFill>
        <p:spPr>
          <a:xfrm>
            <a:off x="247544" y="2684703"/>
            <a:ext cx="9361897" cy="2937621"/>
          </a:xfrm>
          <a:prstGeom prst="rect">
            <a:avLst/>
          </a:prstGeom>
        </p:spPr>
      </p:pic>
      <p:sp>
        <p:nvSpPr>
          <p:cNvPr id="5" name="Oval 4"/>
          <p:cNvSpPr/>
          <p:nvPr/>
        </p:nvSpPr>
        <p:spPr>
          <a:xfrm>
            <a:off x="-123568" y="4065373"/>
            <a:ext cx="2088292" cy="1556951"/>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1544595" y="4843848"/>
            <a:ext cx="7179275" cy="345990"/>
          </a:xfrm>
          <a:prstGeom prst="leftRightArrow">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5209872"/>
      </p:ext>
    </p:extLst>
  </p:cSld>
  <p:clrMapOvr>
    <a:masterClrMapping/>
  </p:clrMapOvr>
  <mc:AlternateContent xmlns:mc="http://schemas.openxmlformats.org/markup-compatibility/2006">
    <mc:Choice xmlns:p14="http://schemas.microsoft.com/office/powerpoint/2010/main" Requires="p14">
      <p:transition spd="slow" p14:dur="2000" advTm="22729"/>
    </mc:Choice>
    <mc:Fallback>
      <p:transition spd="slow" advTm="227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8"/>
                </p:tgtEl>
              </p:cMediaNode>
            </p:audio>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409700"/>
          </a:xfrm>
        </p:spPr>
        <p:txBody>
          <a:bodyPr>
            <a:normAutofit/>
          </a:bodyPr>
          <a:lstStyle/>
          <a:p>
            <a:r>
              <a:rPr lang="en-US" sz="6000" dirty="0" smtClean="0"/>
              <a:t>CONGRATULATIONS!</a:t>
            </a:r>
            <a:endParaRPr lang="en-US" sz="6000" dirty="0"/>
          </a:p>
        </p:txBody>
      </p:sp>
      <p:sp>
        <p:nvSpPr>
          <p:cNvPr id="3" name="Text Placeholder 2"/>
          <p:cNvSpPr>
            <a:spLocks noGrp="1"/>
          </p:cNvSpPr>
          <p:nvPr>
            <p:ph type="body" idx="1"/>
          </p:nvPr>
        </p:nvSpPr>
        <p:spPr>
          <a:xfrm>
            <a:off x="791634" y="2870200"/>
            <a:ext cx="9876365" cy="1570962"/>
          </a:xfrm>
        </p:spPr>
        <p:txBody>
          <a:bodyPr>
            <a:noAutofit/>
          </a:bodyPr>
          <a:lstStyle/>
          <a:p>
            <a:r>
              <a:rPr lang="en-US" sz="3600" dirty="0" smtClean="0"/>
              <a:t>You have completed just set up your organization and created your profile. </a:t>
            </a:r>
          </a:p>
          <a:p>
            <a:endParaRPr lang="en-US" sz="3600" dirty="0" smtClean="0"/>
          </a:p>
          <a:p>
            <a:r>
              <a:rPr lang="en-US" sz="3600" dirty="0" smtClean="0"/>
              <a:t>If you have technical difficulty or additional questions contact </a:t>
            </a:r>
            <a:r>
              <a:rPr lang="en-US" sz="3600" dirty="0" smtClean="0">
                <a:hlinkClick r:id="rId5"/>
              </a:rPr>
              <a:t>Amy Nossaman</a:t>
            </a:r>
            <a:endParaRPr lang="en-US" sz="36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098" y="5842000"/>
            <a:ext cx="2506602" cy="818193"/>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97615452"/>
      </p:ext>
    </p:extLst>
  </p:cSld>
  <p:clrMapOvr>
    <a:masterClrMapping/>
  </p:clrMapOvr>
  <mc:AlternateContent xmlns:mc="http://schemas.openxmlformats.org/markup-compatibility/2006">
    <mc:Choice xmlns:p14="http://schemas.microsoft.com/office/powerpoint/2010/main" Requires="p14">
      <p:transition spd="slow" p14:dur="2000" advTm="8610"/>
    </mc:Choice>
    <mc:Fallback>
      <p:transition spd="slow" advTm="8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7"/>
</p:tagLst>
</file>

<file path=ppt/tags/tag2.xml><?xml version="1.0" encoding="utf-8"?>
<p:tagLst xmlns:a="http://schemas.openxmlformats.org/drawingml/2006/main" xmlns:r="http://schemas.openxmlformats.org/officeDocument/2006/relationships" xmlns:p="http://schemas.openxmlformats.org/presentationml/2006/main">
  <p:tag name="TIMING" val="|9.9|9.9"/>
</p:tagLst>
</file>

<file path=ppt/tags/tag3.xml><?xml version="1.0" encoding="utf-8"?>
<p:tagLst xmlns:a="http://schemas.openxmlformats.org/drawingml/2006/main" xmlns:r="http://schemas.openxmlformats.org/officeDocument/2006/relationships" xmlns:p="http://schemas.openxmlformats.org/presentationml/2006/main">
  <p:tag name="TIMING" val="|4.6|10.2|7|6.5|11.9"/>
</p:tagLst>
</file>

<file path=ppt/tags/tag4.xml><?xml version="1.0" encoding="utf-8"?>
<p:tagLst xmlns:a="http://schemas.openxmlformats.org/drawingml/2006/main" xmlns:r="http://schemas.openxmlformats.org/officeDocument/2006/relationships" xmlns:p="http://schemas.openxmlformats.org/presentationml/2006/main">
  <p:tag name="TIMING" val="|2.1|2.3"/>
</p:tagLst>
</file>

<file path=ppt/tags/tag5.xml><?xml version="1.0" encoding="utf-8"?>
<p:tagLst xmlns:a="http://schemas.openxmlformats.org/drawingml/2006/main" xmlns:r="http://schemas.openxmlformats.org/officeDocument/2006/relationships" xmlns:p="http://schemas.openxmlformats.org/presentationml/2006/main">
  <p:tag name="TIMING" val="|7.7"/>
</p:tagLst>
</file>

<file path=ppt/tags/tag6.xml><?xml version="1.0" encoding="utf-8"?>
<p:tagLst xmlns:a="http://schemas.openxmlformats.org/drawingml/2006/main" xmlns:r="http://schemas.openxmlformats.org/officeDocument/2006/relationships" xmlns:p="http://schemas.openxmlformats.org/presentationml/2006/main">
  <p:tag name="TIMING" val="|15.2|4.3"/>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1508</TotalTime>
  <Words>561</Words>
  <Application>Microsoft Office PowerPoint</Application>
  <PresentationFormat>Widescreen</PresentationFormat>
  <Paragraphs>57</Paragraphs>
  <Slides>9</Slides>
  <Notes>9</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Trebuchet MS</vt:lpstr>
      <vt:lpstr>Wingdings 3</vt:lpstr>
      <vt:lpstr>Facet</vt:lpstr>
      <vt:lpstr>Online Grant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CONGRATULATIONS!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Grant Application</dc:title>
  <dc:creator>Amy Nossaman</dc:creator>
  <cp:lastModifiedBy>Amy Nossaman</cp:lastModifiedBy>
  <cp:revision>38</cp:revision>
  <cp:lastPrinted>2017-08-22T19:37:21Z</cp:lastPrinted>
  <dcterms:created xsi:type="dcterms:W3CDTF">2017-08-21T21:59:18Z</dcterms:created>
  <dcterms:modified xsi:type="dcterms:W3CDTF">2017-08-24T16:26:17Z</dcterms:modified>
</cp:coreProperties>
</file>